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 id="2147483720" r:id="rId3"/>
    <p:sldMasterId id="2147483726" r:id="rId4"/>
    <p:sldMasterId id="2147483770" r:id="rId5"/>
    <p:sldMasterId id="2147483783" r:id="rId6"/>
  </p:sldMasterIdLst>
  <p:notesMasterIdLst>
    <p:notesMasterId r:id="rId54"/>
  </p:notesMasterIdLst>
  <p:handoutMasterIdLst>
    <p:handoutMasterId r:id="rId55"/>
  </p:handoutMasterIdLst>
  <p:sldIdLst>
    <p:sldId id="256" r:id="rId7"/>
    <p:sldId id="257" r:id="rId8"/>
    <p:sldId id="341" r:id="rId9"/>
    <p:sldId id="355" r:id="rId10"/>
    <p:sldId id="356" r:id="rId11"/>
    <p:sldId id="357" r:id="rId12"/>
    <p:sldId id="258" r:id="rId13"/>
    <p:sldId id="347" r:id="rId14"/>
    <p:sldId id="376" r:id="rId15"/>
    <p:sldId id="377" r:id="rId16"/>
    <p:sldId id="378" r:id="rId17"/>
    <p:sldId id="339" r:id="rId18"/>
    <p:sldId id="369" r:id="rId19"/>
    <p:sldId id="318" r:id="rId20"/>
    <p:sldId id="321" r:id="rId21"/>
    <p:sldId id="323" r:id="rId22"/>
    <p:sldId id="375" r:id="rId23"/>
    <p:sldId id="324" r:id="rId24"/>
    <p:sldId id="370" r:id="rId25"/>
    <p:sldId id="327" r:id="rId26"/>
    <p:sldId id="304" r:id="rId27"/>
    <p:sldId id="333" r:id="rId28"/>
    <p:sldId id="346" r:id="rId29"/>
    <p:sldId id="358" r:id="rId30"/>
    <p:sldId id="359" r:id="rId31"/>
    <p:sldId id="360" r:id="rId32"/>
    <p:sldId id="361" r:id="rId33"/>
    <p:sldId id="362" r:id="rId34"/>
    <p:sldId id="363" r:id="rId35"/>
    <p:sldId id="364" r:id="rId36"/>
    <p:sldId id="365" r:id="rId37"/>
    <p:sldId id="366" r:id="rId38"/>
    <p:sldId id="367" r:id="rId39"/>
    <p:sldId id="368" r:id="rId40"/>
    <p:sldId id="348" r:id="rId41"/>
    <p:sldId id="349" r:id="rId42"/>
    <p:sldId id="371" r:id="rId43"/>
    <p:sldId id="372" r:id="rId44"/>
    <p:sldId id="373" r:id="rId45"/>
    <p:sldId id="289" r:id="rId46"/>
    <p:sldId id="350" r:id="rId47"/>
    <p:sldId id="352" r:id="rId48"/>
    <p:sldId id="351" r:id="rId49"/>
    <p:sldId id="353" r:id="rId50"/>
    <p:sldId id="354" r:id="rId51"/>
    <p:sldId id="344" r:id="rId52"/>
    <p:sldId id="342" r:id="rId53"/>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709"/>
    <a:srgbClr val="CC66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02" autoAdjust="0"/>
    <p:restoredTop sz="94648" autoAdjust="0"/>
  </p:normalViewPr>
  <p:slideViewPr>
    <p:cSldViewPr>
      <p:cViewPr varScale="1">
        <p:scale>
          <a:sx n="107" d="100"/>
          <a:sy n="107" d="100"/>
        </p:scale>
        <p:origin x="1288"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209" cy="466086"/>
          </a:xfrm>
          <a:prstGeom prst="rect">
            <a:avLst/>
          </a:prstGeom>
        </p:spPr>
        <p:txBody>
          <a:bodyPr vert="horz" lIns="89657" tIns="44828" rIns="89657" bIns="44828" rtlCol="0"/>
          <a:lstStyle>
            <a:lvl1pPr algn="l">
              <a:defRPr sz="1200"/>
            </a:lvl1pPr>
          </a:lstStyle>
          <a:p>
            <a:endParaRPr lang="en-US"/>
          </a:p>
        </p:txBody>
      </p:sp>
      <p:sp>
        <p:nvSpPr>
          <p:cNvPr id="3" name="Date Placeholder 2"/>
          <p:cNvSpPr>
            <a:spLocks noGrp="1"/>
          </p:cNvSpPr>
          <p:nvPr>
            <p:ph type="dt" sz="quarter" idx="1"/>
          </p:nvPr>
        </p:nvSpPr>
        <p:spPr>
          <a:xfrm>
            <a:off x="3884259" y="0"/>
            <a:ext cx="2972209" cy="466086"/>
          </a:xfrm>
          <a:prstGeom prst="rect">
            <a:avLst/>
          </a:prstGeom>
        </p:spPr>
        <p:txBody>
          <a:bodyPr vert="horz" lIns="89657" tIns="44828" rIns="89657" bIns="44828" rtlCol="0"/>
          <a:lstStyle>
            <a:lvl1pPr algn="r">
              <a:defRPr sz="1200"/>
            </a:lvl1pPr>
          </a:lstStyle>
          <a:p>
            <a:fld id="{B0C7ECFA-818A-485A-97C6-BE089399DFD1}" type="datetimeFigureOut">
              <a:rPr lang="en-US" smtClean="0"/>
              <a:t>4/28/17</a:t>
            </a:fld>
            <a:endParaRPr lang="en-US"/>
          </a:p>
        </p:txBody>
      </p:sp>
      <p:sp>
        <p:nvSpPr>
          <p:cNvPr id="4" name="Footer Placeholder 3"/>
          <p:cNvSpPr>
            <a:spLocks noGrp="1"/>
          </p:cNvSpPr>
          <p:nvPr>
            <p:ph type="ftr" sz="quarter" idx="2"/>
          </p:nvPr>
        </p:nvSpPr>
        <p:spPr>
          <a:xfrm>
            <a:off x="1" y="8844615"/>
            <a:ext cx="2972209" cy="466086"/>
          </a:xfrm>
          <a:prstGeom prst="rect">
            <a:avLst/>
          </a:prstGeom>
        </p:spPr>
        <p:txBody>
          <a:bodyPr vert="horz" lIns="89657" tIns="44828" rIns="89657" bIns="44828" rtlCol="0" anchor="b"/>
          <a:lstStyle>
            <a:lvl1pPr algn="l">
              <a:defRPr sz="1200"/>
            </a:lvl1pPr>
          </a:lstStyle>
          <a:p>
            <a:r>
              <a:rPr lang="en-US"/>
              <a:t>Foose/Harrington </a:t>
            </a:r>
          </a:p>
        </p:txBody>
      </p:sp>
      <p:sp>
        <p:nvSpPr>
          <p:cNvPr id="5" name="Slide Number Placeholder 4"/>
          <p:cNvSpPr>
            <a:spLocks noGrp="1"/>
          </p:cNvSpPr>
          <p:nvPr>
            <p:ph type="sldNum" sz="quarter" idx="3"/>
          </p:nvPr>
        </p:nvSpPr>
        <p:spPr>
          <a:xfrm>
            <a:off x="3884259" y="8844615"/>
            <a:ext cx="2972209" cy="466086"/>
          </a:xfrm>
          <a:prstGeom prst="rect">
            <a:avLst/>
          </a:prstGeom>
        </p:spPr>
        <p:txBody>
          <a:bodyPr vert="horz" lIns="89657" tIns="44828" rIns="89657" bIns="44828" rtlCol="0" anchor="b"/>
          <a:lstStyle>
            <a:lvl1pPr algn="r">
              <a:defRPr sz="1200"/>
            </a:lvl1pPr>
          </a:lstStyle>
          <a:p>
            <a:fld id="{A6712970-4AFE-434E-93E7-5C661322A96D}" type="slidenum">
              <a:rPr lang="en-US" smtClean="0"/>
              <a:t>‹#›</a:t>
            </a:fld>
            <a:endParaRPr lang="en-US"/>
          </a:p>
        </p:txBody>
      </p:sp>
    </p:spTree>
    <p:extLst>
      <p:ext uri="{BB962C8B-B14F-4D97-AF65-F5344CB8AC3E}">
        <p14:creationId xmlns:p14="http://schemas.microsoft.com/office/powerpoint/2010/main" val="205106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209" cy="466086"/>
          </a:xfrm>
          <a:prstGeom prst="rect">
            <a:avLst/>
          </a:prstGeom>
        </p:spPr>
        <p:txBody>
          <a:bodyPr vert="horz" lIns="89657" tIns="44828" rIns="89657" bIns="44828" rtlCol="0"/>
          <a:lstStyle>
            <a:lvl1pPr algn="l">
              <a:defRPr sz="1200"/>
            </a:lvl1pPr>
          </a:lstStyle>
          <a:p>
            <a:endParaRPr lang="en-US"/>
          </a:p>
        </p:txBody>
      </p:sp>
      <p:sp>
        <p:nvSpPr>
          <p:cNvPr id="3" name="Date Placeholder 2"/>
          <p:cNvSpPr>
            <a:spLocks noGrp="1"/>
          </p:cNvSpPr>
          <p:nvPr>
            <p:ph type="dt" idx="1"/>
          </p:nvPr>
        </p:nvSpPr>
        <p:spPr>
          <a:xfrm>
            <a:off x="3884259" y="0"/>
            <a:ext cx="2972209" cy="466086"/>
          </a:xfrm>
          <a:prstGeom prst="rect">
            <a:avLst/>
          </a:prstGeom>
        </p:spPr>
        <p:txBody>
          <a:bodyPr vert="horz" lIns="89657" tIns="44828" rIns="89657" bIns="44828" rtlCol="0"/>
          <a:lstStyle>
            <a:lvl1pPr algn="r">
              <a:defRPr sz="1200"/>
            </a:lvl1pPr>
          </a:lstStyle>
          <a:p>
            <a:fld id="{C86C022C-43EC-4E67-BEEE-7FD98ECDDDC8}" type="datetimeFigureOut">
              <a:rPr lang="en-US" smtClean="0"/>
              <a:t>4/28/17</a:t>
            </a:fld>
            <a:endParaRPr lang="en-US"/>
          </a:p>
        </p:txBody>
      </p:sp>
      <p:sp>
        <p:nvSpPr>
          <p:cNvPr id="4" name="Slide Image Placeholder 3"/>
          <p:cNvSpPr>
            <a:spLocks noGrp="1" noRot="1" noChangeAspect="1"/>
          </p:cNvSpPr>
          <p:nvPr>
            <p:ph type="sldImg" idx="2"/>
          </p:nvPr>
        </p:nvSpPr>
        <p:spPr>
          <a:xfrm>
            <a:off x="1101725" y="698500"/>
            <a:ext cx="4654550" cy="3490913"/>
          </a:xfrm>
          <a:prstGeom prst="rect">
            <a:avLst/>
          </a:prstGeom>
          <a:noFill/>
          <a:ln w="12700">
            <a:solidFill>
              <a:prstClr val="black"/>
            </a:solidFill>
          </a:ln>
        </p:spPr>
        <p:txBody>
          <a:bodyPr vert="horz" lIns="89657" tIns="44828" rIns="89657" bIns="44828" rtlCol="0" anchor="ctr"/>
          <a:lstStyle/>
          <a:p>
            <a:endParaRPr lang="en-US"/>
          </a:p>
        </p:txBody>
      </p:sp>
      <p:sp>
        <p:nvSpPr>
          <p:cNvPr id="5" name="Notes Placeholder 4"/>
          <p:cNvSpPr>
            <a:spLocks noGrp="1"/>
          </p:cNvSpPr>
          <p:nvPr>
            <p:ph type="body" sz="quarter" idx="3"/>
          </p:nvPr>
        </p:nvSpPr>
        <p:spPr>
          <a:xfrm>
            <a:off x="685187" y="4423095"/>
            <a:ext cx="5487626" cy="4190051"/>
          </a:xfrm>
          <a:prstGeom prst="rect">
            <a:avLst/>
          </a:prstGeom>
        </p:spPr>
        <p:txBody>
          <a:bodyPr vert="horz" lIns="89657" tIns="44828" rIns="89657" bIns="448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4615"/>
            <a:ext cx="2972209" cy="466086"/>
          </a:xfrm>
          <a:prstGeom prst="rect">
            <a:avLst/>
          </a:prstGeom>
        </p:spPr>
        <p:txBody>
          <a:bodyPr vert="horz" lIns="89657" tIns="44828" rIns="89657" bIns="44828" rtlCol="0" anchor="b"/>
          <a:lstStyle>
            <a:lvl1pPr algn="l">
              <a:defRPr sz="1200"/>
            </a:lvl1pPr>
          </a:lstStyle>
          <a:p>
            <a:r>
              <a:rPr lang="en-US"/>
              <a:t>Foose/Harrington </a:t>
            </a:r>
          </a:p>
        </p:txBody>
      </p:sp>
      <p:sp>
        <p:nvSpPr>
          <p:cNvPr id="7" name="Slide Number Placeholder 6"/>
          <p:cNvSpPr>
            <a:spLocks noGrp="1"/>
          </p:cNvSpPr>
          <p:nvPr>
            <p:ph type="sldNum" sz="quarter" idx="5"/>
          </p:nvPr>
        </p:nvSpPr>
        <p:spPr>
          <a:xfrm>
            <a:off x="3884259" y="8844615"/>
            <a:ext cx="2972209" cy="466086"/>
          </a:xfrm>
          <a:prstGeom prst="rect">
            <a:avLst/>
          </a:prstGeom>
        </p:spPr>
        <p:txBody>
          <a:bodyPr vert="horz" lIns="89657" tIns="44828" rIns="89657" bIns="44828" rtlCol="0" anchor="b"/>
          <a:lstStyle>
            <a:lvl1pPr algn="r">
              <a:defRPr sz="1200"/>
            </a:lvl1pPr>
          </a:lstStyle>
          <a:p>
            <a:fld id="{F7705847-0425-4B10-A974-A0DA4AA2089F}" type="slidenum">
              <a:rPr lang="en-US" smtClean="0"/>
              <a:t>‹#›</a:t>
            </a:fld>
            <a:endParaRPr lang="en-US"/>
          </a:p>
        </p:txBody>
      </p:sp>
    </p:spTree>
    <p:extLst>
      <p:ext uri="{BB962C8B-B14F-4D97-AF65-F5344CB8AC3E}">
        <p14:creationId xmlns:p14="http://schemas.microsoft.com/office/powerpoint/2010/main" val="30944053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05847-0425-4B10-A974-A0DA4AA2089F}" type="slidenum">
              <a:rPr lang="en-US" smtClean="0"/>
              <a:t>1</a:t>
            </a:fld>
            <a:endParaRPr lang="en-US"/>
          </a:p>
        </p:txBody>
      </p:sp>
      <p:sp>
        <p:nvSpPr>
          <p:cNvPr id="5" name="Footer Placeholder 4"/>
          <p:cNvSpPr>
            <a:spLocks noGrp="1"/>
          </p:cNvSpPr>
          <p:nvPr>
            <p:ph type="ftr" sz="quarter" idx="11"/>
          </p:nvPr>
        </p:nvSpPr>
        <p:spPr/>
        <p:txBody>
          <a:bodyPr/>
          <a:lstStyle/>
          <a:p>
            <a:r>
              <a:rPr lang="en-US"/>
              <a:t>Foose/Harrington </a:t>
            </a:r>
          </a:p>
        </p:txBody>
      </p:sp>
    </p:spTree>
    <p:extLst>
      <p:ext uri="{BB962C8B-B14F-4D97-AF65-F5344CB8AC3E}">
        <p14:creationId xmlns:p14="http://schemas.microsoft.com/office/powerpoint/2010/main" val="237706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solidFill>
                  <a:prstClr val="black"/>
                </a:solidFill>
              </a:rPr>
              <a:t>Foose/Harrington </a:t>
            </a:r>
          </a:p>
        </p:txBody>
      </p:sp>
      <p:sp>
        <p:nvSpPr>
          <p:cNvPr id="5" name="Slide Number Placeholder 4"/>
          <p:cNvSpPr>
            <a:spLocks noGrp="1"/>
          </p:cNvSpPr>
          <p:nvPr>
            <p:ph type="sldNum" sz="quarter" idx="11"/>
          </p:nvPr>
        </p:nvSpPr>
        <p:spPr/>
        <p:txBody>
          <a:bodyPr/>
          <a:lstStyle/>
          <a:p>
            <a:fld id="{F7705847-0425-4B10-A974-A0DA4AA2089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592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679450"/>
            <a:ext cx="4535487"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69959-1698-44FE-A09E-6A5AFAB3B56D}" type="slidenum">
              <a:rPr lang="en-US" smtClean="0"/>
              <a:t>4</a:t>
            </a:fld>
            <a:endParaRPr lang="en-US"/>
          </a:p>
        </p:txBody>
      </p:sp>
    </p:spTree>
    <p:extLst>
      <p:ext uri="{BB962C8B-B14F-4D97-AF65-F5344CB8AC3E}">
        <p14:creationId xmlns:p14="http://schemas.microsoft.com/office/powerpoint/2010/main" val="4080636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Foose/Harrington </a:t>
            </a:r>
          </a:p>
        </p:txBody>
      </p:sp>
      <p:sp>
        <p:nvSpPr>
          <p:cNvPr id="5" name="Slide Number Placeholder 4"/>
          <p:cNvSpPr>
            <a:spLocks noGrp="1"/>
          </p:cNvSpPr>
          <p:nvPr>
            <p:ph type="sldNum" sz="quarter" idx="11"/>
          </p:nvPr>
        </p:nvSpPr>
        <p:spPr/>
        <p:txBody>
          <a:bodyPr/>
          <a:lstStyle/>
          <a:p>
            <a:fld id="{F7705847-0425-4B10-A974-A0DA4AA2089F}" type="slidenum">
              <a:rPr lang="en-US" smtClean="0"/>
              <a:t>12</a:t>
            </a:fld>
            <a:endParaRPr lang="en-US"/>
          </a:p>
        </p:txBody>
      </p:sp>
    </p:spTree>
    <p:extLst>
      <p:ext uri="{BB962C8B-B14F-4D97-AF65-F5344CB8AC3E}">
        <p14:creationId xmlns:p14="http://schemas.microsoft.com/office/powerpoint/2010/main" val="94046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D441D-C52B-47F6-9025-FD020254742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2069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lvl1pPr>
              <a:defRPr sz="1200">
                <a:latin typeface="Trebuchet MS"/>
                <a:ea typeface="Trebuchet MS"/>
                <a:cs typeface="Trebuchet MS"/>
                <a:sym typeface="Trebuchet MS"/>
              </a:defRPr>
            </a:lvl1pPr>
          </a:lstStyle>
          <a:p>
            <a:r>
              <a:t>Sometimes helps to look at this as a process outside of your primary scope in the context of what happens before you receive the applications and how the fruits of work are the finalists that the entire membership consider on grant award night. We’ll go through each one in more detail.</a:t>
            </a:r>
          </a:p>
        </p:txBody>
      </p:sp>
    </p:spTree>
    <p:extLst>
      <p:ext uri="{BB962C8B-B14F-4D97-AF65-F5344CB8AC3E}">
        <p14:creationId xmlns:p14="http://schemas.microsoft.com/office/powerpoint/2010/main" val="243006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lvl1pPr>
              <a:defRPr sz="1200">
                <a:latin typeface="Trebuchet MS"/>
                <a:ea typeface="Trebuchet MS"/>
                <a:cs typeface="Trebuchet MS"/>
                <a:sym typeface="Trebuchet MS"/>
              </a:defRPr>
            </a:lvl1pPr>
          </a:lstStyle>
          <a:p>
            <a:r>
              <a:t>Sometimes helps to look at this as a process outside of your primary scope in the context of what happens before you receive the applications and how the fruits of work are the finalists that the entire membership consider on grant award night. We’ll go through each one in more detail.</a:t>
            </a:r>
          </a:p>
        </p:txBody>
      </p:sp>
    </p:spTree>
    <p:extLst>
      <p:ext uri="{BB962C8B-B14F-4D97-AF65-F5344CB8AC3E}">
        <p14:creationId xmlns:p14="http://schemas.microsoft.com/office/powerpoint/2010/main" val="371074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C011A7-72D6-4B64-B12D-6D37A0107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156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C011A7-72D6-4B64-B12D-6D37A0107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294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5721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28421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950" b="1" i="0">
                <a:solidFill>
                  <a:schemeClr val="fo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112242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42D9F9-1987-6F4B-AA7C-33381A9DAC95}" type="datetimeFigureOut">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526C9-0C2E-5444-AC61-2BF351E7E89B}" type="slidenum">
              <a:rPr lang="en-US" smtClean="0"/>
              <a:t>‹#›</a:t>
            </a:fld>
            <a:endParaRPr lang="en-US"/>
          </a:p>
        </p:txBody>
      </p:sp>
    </p:spTree>
    <p:extLst>
      <p:ext uri="{BB962C8B-B14F-4D97-AF65-F5344CB8AC3E}">
        <p14:creationId xmlns:p14="http://schemas.microsoft.com/office/powerpoint/2010/main" val="2864530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C011A7-72D6-4B64-B12D-6D37A0107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5602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49664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3688103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950" b="1" i="0">
                <a:solidFill>
                  <a:schemeClr val="fo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4254826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247911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17156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42D9F9-1987-6F4B-AA7C-33381A9DAC95}" type="datetimeFigureOut">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526C9-0C2E-5444-AC61-2BF351E7E89B}" type="slidenum">
              <a:rPr lang="en-US" smtClean="0"/>
              <a:t>‹#›</a:t>
            </a:fld>
            <a:endParaRPr lang="en-US"/>
          </a:p>
        </p:txBody>
      </p:sp>
    </p:spTree>
    <p:extLst>
      <p:ext uri="{BB962C8B-B14F-4D97-AF65-F5344CB8AC3E}">
        <p14:creationId xmlns:p14="http://schemas.microsoft.com/office/powerpoint/2010/main" val="1969362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70393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00000">
                    <a:tint val="75000"/>
                  </a:srgbClr>
                </a:solidFill>
              </a:rPr>
              <a:pPr/>
              <a:t>4/28/17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76630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71241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C011A7-72D6-4B64-B12D-6D37A01078D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534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87939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00000">
                    <a:tint val="75000"/>
                  </a:srgbClr>
                </a:solidFill>
              </a:rPr>
              <a:pPr/>
              <a:t>4/28/17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3614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32335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05017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589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950" b="1" i="0">
                <a:solidFill>
                  <a:schemeClr val="fo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739168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12934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33486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64822E8-9E6E-452C-949B-6B138949BDE8}" type="datetime1">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2954898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AA9DDD-2D3A-42A2-A3B0-CD98E717F9E0}" type="datetime1">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734306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390AF5-056A-42C1-ACB0-183C66C3023A}" type="datetime1">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100579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8A69DF-52DB-4288-9A53-9DBBC26DE97F}" type="datetime1">
              <a:rPr lang="en-US" smtClean="0"/>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1769527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4BD913-C189-4B38-B86B-8FC6E26A7EA5}" type="datetime1">
              <a:rPr lang="en-US" smtClean="0"/>
              <a:t>4/28/17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141376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5944C2-F3EA-45A5-AE01-44F48D6B060A}" type="datetime1">
              <a:rPr lang="en-US" smtClean="0"/>
              <a:t>4/28/17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1270213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D0AA5-9999-4F3F-8988-0AEC9412A346}" type="datetime1">
              <a:rPr lang="en-US" smtClean="0"/>
              <a:t>4/28/17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3871984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03E993-269E-4DCD-A93E-6C179DFEDC96}" type="datetime1">
              <a:rPr lang="en-US" smtClean="0"/>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1316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80895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8A996E0-1124-4E0B-9627-E99A1EE90902}" type="datetime1">
              <a:rPr lang="en-US" smtClean="0"/>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2375285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C098C-8D1B-4980-8BDC-D87202B20133}" type="datetime1">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367690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0C8BE-83FA-439D-95F0-2DA2081C2A7C}" type="datetime1">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3628-72D9-4E5F-8F75-DE296A76C6D1}" type="slidenum">
              <a:rPr lang="en-US" smtClean="0"/>
              <a:t>‹#›</a:t>
            </a:fld>
            <a:endParaRPr lang="en-US"/>
          </a:p>
        </p:txBody>
      </p:sp>
    </p:spTree>
    <p:extLst>
      <p:ext uri="{BB962C8B-B14F-4D97-AF65-F5344CB8AC3E}">
        <p14:creationId xmlns:p14="http://schemas.microsoft.com/office/powerpoint/2010/main" val="145775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C011A7-72D6-4B64-B12D-6D37A0107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240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9945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94376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950" b="1" i="0">
                <a:solidFill>
                  <a:schemeClr val="fo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345806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31859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4/28/17</a:t>
            </a:fld>
            <a:endParaRPr lang="en-US">
              <a:solidFill>
                <a:srgbClr val="000000">
                  <a:tint val="75000"/>
                </a:srgb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3327195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theme" Target="../theme/theme3.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5.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6.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FFFFFF"/>
                </a:solidFill>
                <a:latin typeface="+mn-lt"/>
                <a:ea typeface="+mn-ea"/>
              </a:defRPr>
            </a:lvl1pPr>
          </a:lstStyle>
          <a:p>
            <a:pPr fontAlgn="base">
              <a:spcBef>
                <a:spcPct val="0"/>
              </a:spcBef>
              <a:spcAft>
                <a:spcPct val="0"/>
              </a:spcAft>
              <a:defRPr/>
            </a:pPr>
            <a:endParaRPr lang="en-US"/>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ea typeface="+mn-ea"/>
              </a:defRPr>
            </a:lvl1pPr>
          </a:lstStyle>
          <a:p>
            <a:pPr fontAlgn="base">
              <a:spcBef>
                <a:spcPct val="0"/>
              </a:spcBef>
              <a:spcAft>
                <a:spcPct val="0"/>
              </a:spcAft>
              <a:defRPr/>
            </a:pPr>
            <a:endParaRPr lang="en-US">
              <a:solidFill>
                <a:srgbClr val="000000"/>
              </a:solidFill>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72843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FFFFFF"/>
                </a:solidFill>
                <a:latin typeface="+mn-lt"/>
                <a:ea typeface="+mn-ea"/>
              </a:defRPr>
            </a:lvl1pPr>
          </a:lstStyle>
          <a:p>
            <a:pPr fontAlgn="base">
              <a:spcBef>
                <a:spcPct val="0"/>
              </a:spcBef>
              <a:spcAft>
                <a:spcPct val="0"/>
              </a:spcAft>
              <a:defRPr/>
            </a:pPr>
            <a:endParaRPr lang="en-US"/>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ea typeface="+mn-ea"/>
              </a:defRPr>
            </a:lvl1pPr>
          </a:lstStyle>
          <a:p>
            <a:pPr fontAlgn="base">
              <a:spcBef>
                <a:spcPct val="0"/>
              </a:spcBef>
              <a:spcAft>
                <a:spcPct val="0"/>
              </a:spcAft>
              <a:defRPr/>
            </a:pPr>
            <a:endParaRPr lang="en-US">
              <a:solidFill>
                <a:srgbClr val="000000"/>
              </a:solidFill>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087020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FFFFFF"/>
                </a:solidFill>
                <a:latin typeface="+mn-lt"/>
                <a:ea typeface="+mn-ea"/>
              </a:defRPr>
            </a:lvl1pPr>
          </a:lstStyle>
          <a:p>
            <a:pPr fontAlgn="base">
              <a:spcBef>
                <a:spcPct val="0"/>
              </a:spcBef>
              <a:spcAft>
                <a:spcPct val="0"/>
              </a:spcAft>
              <a:defRPr/>
            </a:pPr>
            <a:endParaRPr lang="en-US"/>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ea typeface="+mn-ea"/>
              </a:defRPr>
            </a:lvl1pPr>
          </a:lstStyle>
          <a:p>
            <a:pPr fontAlgn="base">
              <a:spcBef>
                <a:spcPct val="0"/>
              </a:spcBef>
              <a:spcAft>
                <a:spcPct val="0"/>
              </a:spcAft>
              <a:defRPr/>
            </a:pPr>
            <a:endParaRPr lang="en-US">
              <a:solidFill>
                <a:srgbClr val="000000"/>
              </a:solidFill>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613808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5" r:id="rId3"/>
    <p:sldLayoutId id="2147483769" r:id="rId4"/>
    <p:sldLayoutId id="2147483782"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FFFFFF"/>
                </a:solidFill>
                <a:latin typeface="+mn-lt"/>
                <a:ea typeface="+mn-ea"/>
              </a:defRPr>
            </a:lvl1pPr>
          </a:lstStyle>
          <a:p>
            <a:pPr fontAlgn="base">
              <a:spcBef>
                <a:spcPct val="0"/>
              </a:spcBef>
              <a:spcAft>
                <a:spcPct val="0"/>
              </a:spcAft>
              <a:defRPr/>
            </a:pPr>
            <a:endParaRPr lang="en-US"/>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ea typeface="+mn-ea"/>
              </a:defRPr>
            </a:lvl1pPr>
          </a:lstStyle>
          <a:p>
            <a:pPr fontAlgn="base">
              <a:spcBef>
                <a:spcPct val="0"/>
              </a:spcBef>
              <a:spcAft>
                <a:spcPct val="0"/>
              </a:spcAft>
              <a:defRPr/>
            </a:pPr>
            <a:endParaRPr lang="en-US">
              <a:solidFill>
                <a:srgbClr val="000000"/>
              </a:solidFill>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93CA0E0-836C-4209-9465-F27FE1CC4001}"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592253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68"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MS Pゴシック" pitchFamily="-92"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D8BE5-4550-41A0-A7CD-FB8F5AE14F21}" type="datetime1">
              <a:rPr lang="en-US" smtClean="0"/>
              <a:t>4/28/17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53628-72D9-4E5F-8F75-DE296A76C6D1}" type="slidenum">
              <a:rPr lang="en-US" smtClean="0"/>
              <a:t>‹#›</a:t>
            </a:fld>
            <a:endParaRPr lang="en-US"/>
          </a:p>
        </p:txBody>
      </p:sp>
    </p:spTree>
    <p:extLst>
      <p:ext uri="{BB962C8B-B14F-4D97-AF65-F5344CB8AC3E}">
        <p14:creationId xmlns:p14="http://schemas.microsoft.com/office/powerpoint/2010/main" val="274533448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5D8BE5-4550-41A0-A7CD-FB8F5AE14F21}" type="datetime1">
              <a:rPr lang="en-US" smtClean="0"/>
              <a:t>4/28/17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E53628-72D9-4E5F-8F75-DE296A76C6D1}" type="slidenum">
              <a:rPr lang="en-US" smtClean="0"/>
              <a:t>‹#›</a:t>
            </a:fld>
            <a:endParaRPr lang="en-US"/>
          </a:p>
        </p:txBody>
      </p:sp>
    </p:spTree>
    <p:extLst>
      <p:ext uri="{BB962C8B-B14F-4D97-AF65-F5344CB8AC3E}">
        <p14:creationId xmlns:p14="http://schemas.microsoft.com/office/powerpoint/2010/main" val="423772539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7.png"/><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hyperlink" Target="http://www.impactsanantonio.org/" TargetMode="External"/><Relationship Id="rId3" Type="http://schemas.openxmlformats.org/officeDocument/2006/relationships/hyperlink" Target="mailto:grantinfo@impactsanantonio.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hyperlink" Target="mailto:grantinfo@impactsanantonio.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hyperlink" Target="https://www.grantinterface.com/Common/LogOn.aspx?urlkey=impactsa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620713"/>
            <a:ext cx="7450137" cy="56149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773113"/>
            <a:ext cx="7450137" cy="5614987"/>
          </a:xfrm>
          <a:prstGeom prst="rect">
            <a:avLst/>
          </a:prstGeom>
          <a:ln/>
        </p:spPr>
        <p:style>
          <a:lnRef idx="1">
            <a:schemeClr val="accent1"/>
          </a:lnRef>
          <a:fillRef idx="2">
            <a:schemeClr val="accent1"/>
          </a:fillRef>
          <a:effectRef idx="1">
            <a:schemeClr val="accent1"/>
          </a:effectRef>
          <a:fontRef idx="minor">
            <a:schemeClr val="dk1"/>
          </a:fontRef>
        </p:style>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925513"/>
            <a:ext cx="7450137" cy="56149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2">
            <a:schemeClr val="dk2"/>
          </a:fillRef>
          <a:effectRef idx="0">
            <a:scrgbClr r="0" g="0" b="0"/>
          </a:effectRef>
          <a:fontRef idx="major"/>
        </p:style>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68" y="915896"/>
            <a:ext cx="7450137" cy="5614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a:spLocks noGrp="1"/>
          </p:cNvSpPr>
          <p:nvPr>
            <p:ph idx="1"/>
          </p:nvPr>
        </p:nvSpPr>
        <p:spPr>
          <a:xfrm>
            <a:off x="1408906" y="4787900"/>
            <a:ext cx="6934200" cy="1219200"/>
          </a:xfrm>
        </p:spPr>
        <p:txBody>
          <a:bodyPr>
            <a:normAutofit/>
          </a:bodyPr>
          <a:lstStyle/>
          <a:p>
            <a:pPr marL="0" indent="0" algn="ctr">
              <a:buNone/>
            </a:pPr>
            <a:r>
              <a:rPr lang="en-US" sz="2200" b="1" dirty="0">
                <a:solidFill>
                  <a:srgbClr val="0070C0"/>
                </a:solidFill>
              </a:rPr>
              <a:t>      </a:t>
            </a:r>
            <a:r>
              <a:rPr lang="en-US" sz="2200" b="1" i="1" dirty="0">
                <a:solidFill>
                  <a:srgbClr val="0070C0"/>
                </a:solidFill>
                <a:latin typeface="Times New Roman" panose="02020603050405020304" pitchFamily="18" charset="0"/>
                <a:cs typeface="Times New Roman" panose="02020603050405020304" pitchFamily="18" charset="0"/>
              </a:rPr>
              <a:t>Impact San Antonio empowers women to make the most of their charitable donations to impact the Greater San Antonio community and the nonprofits they serve.</a:t>
            </a:r>
          </a:p>
          <a:p>
            <a:endParaRPr lang="en-US" sz="2200" dirty="0"/>
          </a:p>
        </p:txBody>
      </p:sp>
    </p:spTree>
    <p:extLst>
      <p:ext uri="{BB962C8B-B14F-4D97-AF65-F5344CB8AC3E}">
        <p14:creationId xmlns:p14="http://schemas.microsoft.com/office/powerpoint/2010/main" val="395499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Oval 4"/>
          <p:cNvSpPr/>
          <p:nvPr/>
        </p:nvSpPr>
        <p:spPr>
          <a:xfrm>
            <a:off x="685800" y="2514600"/>
            <a:ext cx="1981200" cy="1295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09800" y="3814864"/>
            <a:ext cx="2895600" cy="923330"/>
          </a:xfrm>
          <a:prstGeom prst="rect">
            <a:avLst/>
          </a:prstGeom>
          <a:noFill/>
        </p:spPr>
        <p:txBody>
          <a:bodyPr wrap="square" rtlCol="0">
            <a:spAutoFit/>
          </a:bodyPr>
          <a:lstStyle/>
          <a:p>
            <a:r>
              <a:rPr lang="en-US" dirty="0"/>
              <a:t>Integration with </a:t>
            </a:r>
            <a:r>
              <a:rPr lang="en-US" dirty="0" err="1"/>
              <a:t>GrantHub</a:t>
            </a:r>
            <a:r>
              <a:rPr lang="en-US" dirty="0"/>
              <a:t> grants management for applicants</a:t>
            </a:r>
          </a:p>
        </p:txBody>
      </p:sp>
      <p:cxnSp>
        <p:nvCxnSpPr>
          <p:cNvPr id="8" name="Straight Arrow Connector 7"/>
          <p:cNvCxnSpPr>
            <a:cxnSpLocks/>
          </p:cNvCxnSpPr>
          <p:nvPr/>
        </p:nvCxnSpPr>
        <p:spPr>
          <a:xfrm flipH="1" flipV="1">
            <a:off x="1981200" y="3276600"/>
            <a:ext cx="838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2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4" name="Oval 3"/>
          <p:cNvSpPr/>
          <p:nvPr/>
        </p:nvSpPr>
        <p:spPr>
          <a:xfrm>
            <a:off x="152400" y="3048000"/>
            <a:ext cx="1981200" cy="1295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590800" y="3733800"/>
            <a:ext cx="2650854" cy="369332"/>
          </a:xfrm>
          <a:prstGeom prst="rect">
            <a:avLst/>
          </a:prstGeom>
          <a:noFill/>
        </p:spPr>
        <p:txBody>
          <a:bodyPr wrap="none" rtlCol="0">
            <a:spAutoFit/>
          </a:bodyPr>
          <a:lstStyle/>
          <a:p>
            <a:r>
              <a:rPr lang="en-US" dirty="0"/>
              <a:t>Integration with </a:t>
            </a:r>
            <a:r>
              <a:rPr lang="en-US" dirty="0" err="1"/>
              <a:t>Guidestar</a:t>
            </a:r>
            <a:endParaRPr lang="en-US" dirty="0"/>
          </a:p>
        </p:txBody>
      </p:sp>
      <p:cxnSp>
        <p:nvCxnSpPr>
          <p:cNvPr id="6" name="Straight Arrow Connector 5"/>
          <p:cNvCxnSpPr/>
          <p:nvPr/>
        </p:nvCxnSpPr>
        <p:spPr>
          <a:xfrm flipH="1" flipV="1">
            <a:off x="1447800" y="3581400"/>
            <a:ext cx="1143000"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99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 y="199340"/>
            <a:ext cx="8648699" cy="430887"/>
          </a:xfrm>
          <a:prstGeom prst="rect">
            <a:avLst/>
          </a:prstGeom>
        </p:spPr>
        <p:txBody>
          <a:bodyPr vert="horz" wrap="square" lIns="0" tIns="0" rIns="0" bIns="0" rtlCol="0">
            <a:spAutoFit/>
          </a:bodyPr>
          <a:lstStyle/>
          <a:p>
            <a:pPr marL="12700">
              <a:lnSpc>
                <a:spcPct val="100000"/>
              </a:lnSpc>
            </a:pPr>
            <a:r>
              <a:rPr sz="2800" b="1" dirty="0">
                <a:solidFill>
                  <a:srgbClr val="0070C0"/>
                </a:solidFill>
                <a:latin typeface="Arial" panose="020B0604020202020204" pitchFamily="34" charset="0"/>
                <a:cs typeface="Arial" panose="020B0604020202020204" pitchFamily="34" charset="0"/>
              </a:rPr>
              <a:t>The </a:t>
            </a:r>
            <a:r>
              <a:rPr sz="2800" b="1" spc="-25" dirty="0">
                <a:solidFill>
                  <a:srgbClr val="0070C0"/>
                </a:solidFill>
                <a:latin typeface="Arial" panose="020B0604020202020204" pitchFamily="34" charset="0"/>
                <a:cs typeface="Arial" panose="020B0604020202020204" pitchFamily="34" charset="0"/>
              </a:rPr>
              <a:t>Grant </a:t>
            </a:r>
            <a:r>
              <a:rPr sz="2800" b="1" spc="-5" dirty="0">
                <a:solidFill>
                  <a:srgbClr val="0070C0"/>
                </a:solidFill>
                <a:latin typeface="Arial" panose="020B0604020202020204" pitchFamily="34" charset="0"/>
                <a:cs typeface="Arial" panose="020B0604020202020204" pitchFamily="34" charset="0"/>
              </a:rPr>
              <a:t>Application, </a:t>
            </a:r>
            <a:r>
              <a:rPr sz="2800" b="1" spc="-20" dirty="0">
                <a:solidFill>
                  <a:srgbClr val="0070C0"/>
                </a:solidFill>
                <a:latin typeface="Arial" panose="020B0604020202020204" pitchFamily="34" charset="0"/>
                <a:cs typeface="Arial" panose="020B0604020202020204" pitchFamily="34" charset="0"/>
              </a:rPr>
              <a:t>Review</a:t>
            </a:r>
            <a:r>
              <a:rPr lang="en-US" sz="2800" b="1" spc="-20" dirty="0">
                <a:solidFill>
                  <a:srgbClr val="0070C0"/>
                </a:solidFill>
                <a:latin typeface="Arial" panose="020B0604020202020204" pitchFamily="34" charset="0"/>
                <a:cs typeface="Arial" panose="020B0604020202020204" pitchFamily="34" charset="0"/>
              </a:rPr>
              <a:t>,</a:t>
            </a:r>
            <a:r>
              <a:rPr sz="2800" b="1" spc="-20" dirty="0">
                <a:solidFill>
                  <a:srgbClr val="0070C0"/>
                </a:solidFill>
                <a:latin typeface="Arial" panose="020B0604020202020204" pitchFamily="34" charset="0"/>
                <a:cs typeface="Arial" panose="020B0604020202020204" pitchFamily="34" charset="0"/>
              </a:rPr>
              <a:t> </a:t>
            </a:r>
            <a:r>
              <a:rPr sz="2800" b="1" dirty="0">
                <a:solidFill>
                  <a:srgbClr val="0070C0"/>
                </a:solidFill>
                <a:latin typeface="Arial" panose="020B0604020202020204" pitchFamily="34" charset="0"/>
                <a:cs typeface="Arial" panose="020B0604020202020204" pitchFamily="34" charset="0"/>
              </a:rPr>
              <a:t>and</a:t>
            </a:r>
            <a:r>
              <a:rPr sz="2800" b="1" spc="35" dirty="0">
                <a:solidFill>
                  <a:srgbClr val="0070C0"/>
                </a:solidFill>
                <a:latin typeface="Arial" panose="020B0604020202020204" pitchFamily="34" charset="0"/>
                <a:cs typeface="Arial" panose="020B0604020202020204" pitchFamily="34" charset="0"/>
              </a:rPr>
              <a:t> </a:t>
            </a:r>
            <a:r>
              <a:rPr sz="2800" b="1" spc="-20" dirty="0">
                <a:solidFill>
                  <a:srgbClr val="0070C0"/>
                </a:solidFill>
                <a:latin typeface="Arial" panose="020B0604020202020204" pitchFamily="34" charset="0"/>
                <a:cs typeface="Arial" panose="020B0604020202020204" pitchFamily="34" charset="0"/>
              </a:rPr>
              <a:t>Award</a:t>
            </a:r>
            <a:r>
              <a:rPr lang="en-US" sz="2800" b="1" spc="-20" dirty="0">
                <a:solidFill>
                  <a:srgbClr val="0070C0"/>
                </a:solidFill>
                <a:latin typeface="Arial" panose="020B0604020202020204" pitchFamily="34" charset="0"/>
                <a:cs typeface="Arial" panose="020B0604020202020204" pitchFamily="34" charset="0"/>
              </a:rPr>
              <a:t> Timeline</a:t>
            </a:r>
            <a:endParaRPr sz="2800" b="1" dirty="0">
              <a:solidFill>
                <a:srgbClr val="0070C0"/>
              </a:solidFill>
              <a:latin typeface="Arial" panose="020B0604020202020204" pitchFamily="34" charset="0"/>
              <a:cs typeface="Arial" panose="020B0604020202020204" pitchFamily="34" charset="0"/>
            </a:endParaRPr>
          </a:p>
        </p:txBody>
      </p:sp>
      <p:sp>
        <p:nvSpPr>
          <p:cNvPr id="4" name="object 4"/>
          <p:cNvSpPr txBox="1"/>
          <p:nvPr/>
        </p:nvSpPr>
        <p:spPr>
          <a:xfrm>
            <a:off x="3962400" y="6399312"/>
            <a:ext cx="154305" cy="153888"/>
          </a:xfrm>
          <a:prstGeom prst="rect">
            <a:avLst/>
          </a:prstGeom>
        </p:spPr>
        <p:txBody>
          <a:bodyPr vert="horz" wrap="square" lIns="0" tIns="0" rIns="0" bIns="0" rtlCol="0">
            <a:spAutoFit/>
          </a:bodyPr>
          <a:lstStyle/>
          <a:p>
            <a:pPr marL="12700"/>
            <a:r>
              <a:rPr sz="1000" dirty="0">
                <a:solidFill>
                  <a:srgbClr val="888888"/>
                </a:solidFill>
                <a:latin typeface="Calibri"/>
                <a:cs typeface="Calibri"/>
              </a:rPr>
              <a:t>19</a:t>
            </a:r>
            <a:endParaRPr sz="1000" dirty="0">
              <a:solidFill>
                <a:srgbClr val="000000"/>
              </a:solidFill>
              <a:latin typeface="Calibri"/>
              <a:cs typeface="Calibri"/>
            </a:endParaRPr>
          </a:p>
        </p:txBody>
      </p:sp>
      <p:sp>
        <p:nvSpPr>
          <p:cNvPr id="5" name="object 5"/>
          <p:cNvSpPr/>
          <p:nvPr/>
        </p:nvSpPr>
        <p:spPr>
          <a:xfrm>
            <a:off x="1156229" y="1282891"/>
            <a:ext cx="3395555" cy="4500693"/>
          </a:xfrm>
          <a:prstGeom prst="rect">
            <a:avLst/>
          </a:prstGeom>
          <a:blipFill>
            <a:blip r:embed="rId3" cstate="print"/>
            <a:stretch>
              <a:fillRect/>
            </a:stretch>
          </a:blipFill>
        </p:spPr>
        <p:txBody>
          <a:bodyPr wrap="square" lIns="0" tIns="0" rIns="0" bIns="0" rtlCol="0"/>
          <a:lstStyle/>
          <a:p>
            <a:endParaRPr>
              <a:solidFill>
                <a:srgbClr val="000000"/>
              </a:solidFill>
            </a:endParaRPr>
          </a:p>
        </p:txBody>
      </p:sp>
      <p:sp>
        <p:nvSpPr>
          <p:cNvPr id="6" name="object 6"/>
          <p:cNvSpPr/>
          <p:nvPr/>
        </p:nvSpPr>
        <p:spPr>
          <a:xfrm>
            <a:off x="1155700" y="1287461"/>
            <a:ext cx="3373754" cy="4475480"/>
          </a:xfrm>
          <a:custGeom>
            <a:avLst/>
            <a:gdLst/>
            <a:ahLst/>
            <a:cxnLst/>
            <a:rect l="l" t="t" r="r" b="b"/>
            <a:pathLst>
              <a:path w="3373754" h="4475480">
                <a:moveTo>
                  <a:pt x="2006600" y="0"/>
                </a:moveTo>
                <a:lnTo>
                  <a:pt x="2006600" y="1519238"/>
                </a:lnTo>
                <a:lnTo>
                  <a:pt x="0" y="1519238"/>
                </a:lnTo>
                <a:lnTo>
                  <a:pt x="0" y="2954338"/>
                </a:lnTo>
                <a:lnTo>
                  <a:pt x="2006600" y="2954338"/>
                </a:lnTo>
                <a:lnTo>
                  <a:pt x="2006600" y="4475292"/>
                </a:lnTo>
                <a:lnTo>
                  <a:pt x="3373629" y="2237646"/>
                </a:lnTo>
                <a:lnTo>
                  <a:pt x="2006600" y="0"/>
                </a:lnTo>
                <a:close/>
              </a:path>
            </a:pathLst>
          </a:custGeom>
          <a:solidFill>
            <a:srgbClr val="66015B"/>
          </a:solidFill>
        </p:spPr>
        <p:txBody>
          <a:bodyPr wrap="square" lIns="0" tIns="0" rIns="0" bIns="0" rtlCol="0"/>
          <a:lstStyle/>
          <a:p>
            <a:endParaRPr>
              <a:solidFill>
                <a:srgbClr val="000000"/>
              </a:solidFill>
            </a:endParaRPr>
          </a:p>
        </p:txBody>
      </p:sp>
      <p:sp>
        <p:nvSpPr>
          <p:cNvPr id="7" name="object 7"/>
          <p:cNvSpPr txBox="1"/>
          <p:nvPr/>
        </p:nvSpPr>
        <p:spPr>
          <a:xfrm>
            <a:off x="1375824" y="3032263"/>
            <a:ext cx="2160270" cy="1127125"/>
          </a:xfrm>
          <a:prstGeom prst="rect">
            <a:avLst/>
          </a:prstGeom>
        </p:spPr>
        <p:txBody>
          <a:bodyPr vert="horz" wrap="square" lIns="0" tIns="0" rIns="0" bIns="0" rtlCol="0">
            <a:spAutoFit/>
          </a:bodyPr>
          <a:lstStyle/>
          <a:p>
            <a:pPr marL="12700" marR="5080" algn="just">
              <a:lnSpc>
                <a:spcPct val="100699"/>
              </a:lnSpc>
            </a:pPr>
            <a:r>
              <a:rPr sz="2400" spc="30" dirty="0">
                <a:solidFill>
                  <a:srgbClr val="FFFFFF"/>
                </a:solidFill>
                <a:latin typeface="Arial"/>
                <a:cs typeface="Arial"/>
              </a:rPr>
              <a:t>Agencies </a:t>
            </a:r>
            <a:r>
              <a:rPr sz="2400" spc="-30" dirty="0">
                <a:solidFill>
                  <a:srgbClr val="FFFFFF"/>
                </a:solidFill>
                <a:latin typeface="Arial"/>
                <a:cs typeface="Arial"/>
              </a:rPr>
              <a:t>Plan,  </a:t>
            </a:r>
            <a:r>
              <a:rPr sz="2400" spc="-40" dirty="0">
                <a:solidFill>
                  <a:srgbClr val="FFFFFF"/>
                </a:solidFill>
                <a:latin typeface="Arial"/>
                <a:cs typeface="Arial"/>
              </a:rPr>
              <a:t>Write </a:t>
            </a:r>
            <a:r>
              <a:rPr sz="2400" dirty="0">
                <a:solidFill>
                  <a:srgbClr val="FFFFFF"/>
                </a:solidFill>
                <a:latin typeface="Arial"/>
                <a:cs typeface="Arial"/>
              </a:rPr>
              <a:t>&amp; </a:t>
            </a:r>
            <a:r>
              <a:rPr sz="2400" spc="-5" dirty="0">
                <a:solidFill>
                  <a:srgbClr val="FFFFFF"/>
                </a:solidFill>
                <a:latin typeface="Arial"/>
                <a:cs typeface="Arial"/>
              </a:rPr>
              <a:t>Submit  </a:t>
            </a:r>
            <a:r>
              <a:rPr sz="2400" dirty="0">
                <a:solidFill>
                  <a:srgbClr val="FFFFFF"/>
                </a:solidFill>
                <a:latin typeface="Arial"/>
                <a:cs typeface="Arial"/>
              </a:rPr>
              <a:t>Grant</a:t>
            </a:r>
            <a:r>
              <a:rPr sz="2400" spc="-65" dirty="0">
                <a:solidFill>
                  <a:srgbClr val="FFFFFF"/>
                </a:solidFill>
                <a:latin typeface="Arial"/>
                <a:cs typeface="Arial"/>
              </a:rPr>
              <a:t> </a:t>
            </a:r>
            <a:r>
              <a:rPr sz="2400" spc="-5" dirty="0">
                <a:solidFill>
                  <a:srgbClr val="FFFFFF"/>
                </a:solidFill>
                <a:latin typeface="Arial"/>
                <a:cs typeface="Arial"/>
              </a:rPr>
              <a:t>Requests</a:t>
            </a:r>
            <a:endParaRPr sz="2400">
              <a:solidFill>
                <a:srgbClr val="000000"/>
              </a:solidFill>
              <a:latin typeface="Arial"/>
              <a:cs typeface="Arial"/>
            </a:endParaRPr>
          </a:p>
        </p:txBody>
      </p:sp>
      <p:sp>
        <p:nvSpPr>
          <p:cNvPr id="9" name="object 9"/>
          <p:cNvSpPr/>
          <p:nvPr/>
        </p:nvSpPr>
        <p:spPr>
          <a:xfrm>
            <a:off x="7467600" y="2783499"/>
            <a:ext cx="1366520" cy="1621155"/>
          </a:xfrm>
          <a:custGeom>
            <a:avLst/>
            <a:gdLst/>
            <a:ahLst/>
            <a:cxnLst/>
            <a:rect l="l" t="t" r="r" b="b"/>
            <a:pathLst>
              <a:path w="1366520" h="1621154">
                <a:moveTo>
                  <a:pt x="1366475" y="620100"/>
                </a:moveTo>
                <a:lnTo>
                  <a:pt x="0" y="620100"/>
                </a:lnTo>
                <a:lnTo>
                  <a:pt x="426151" y="1001690"/>
                </a:lnTo>
                <a:lnTo>
                  <a:pt x="263390" y="1620754"/>
                </a:lnTo>
                <a:lnTo>
                  <a:pt x="689564" y="1238176"/>
                </a:lnTo>
                <a:lnTo>
                  <a:pt x="1015152" y="1238176"/>
                </a:lnTo>
                <a:lnTo>
                  <a:pt x="952977" y="1001690"/>
                </a:lnTo>
                <a:lnTo>
                  <a:pt x="1366475" y="631430"/>
                </a:lnTo>
                <a:lnTo>
                  <a:pt x="1366475" y="620100"/>
                </a:lnTo>
                <a:close/>
              </a:path>
              <a:path w="1366520" h="1621154">
                <a:moveTo>
                  <a:pt x="1015152" y="1238176"/>
                </a:moveTo>
                <a:lnTo>
                  <a:pt x="689564" y="1238176"/>
                </a:lnTo>
                <a:lnTo>
                  <a:pt x="1115738" y="1620754"/>
                </a:lnTo>
                <a:lnTo>
                  <a:pt x="1015152" y="1238176"/>
                </a:lnTo>
                <a:close/>
              </a:path>
              <a:path w="1366520" h="1621154">
                <a:moveTo>
                  <a:pt x="689564" y="0"/>
                </a:moveTo>
                <a:lnTo>
                  <a:pt x="526765" y="620100"/>
                </a:lnTo>
                <a:lnTo>
                  <a:pt x="852363" y="620100"/>
                </a:lnTo>
                <a:lnTo>
                  <a:pt x="689564" y="0"/>
                </a:lnTo>
                <a:close/>
              </a:path>
            </a:pathLst>
          </a:custGeom>
          <a:solidFill>
            <a:srgbClr val="007E79"/>
          </a:solidFill>
        </p:spPr>
        <p:txBody>
          <a:bodyPr wrap="square" lIns="0" tIns="0" rIns="0" bIns="0" rtlCol="0"/>
          <a:lstStyle/>
          <a:p>
            <a:endParaRPr>
              <a:solidFill>
                <a:srgbClr val="000000"/>
              </a:solidFill>
            </a:endParaRPr>
          </a:p>
        </p:txBody>
      </p:sp>
      <p:sp>
        <p:nvSpPr>
          <p:cNvPr id="10" name="object 10"/>
          <p:cNvSpPr txBox="1"/>
          <p:nvPr/>
        </p:nvSpPr>
        <p:spPr>
          <a:xfrm>
            <a:off x="7814214" y="3403123"/>
            <a:ext cx="686435" cy="387985"/>
          </a:xfrm>
          <a:prstGeom prst="rect">
            <a:avLst/>
          </a:prstGeom>
        </p:spPr>
        <p:txBody>
          <a:bodyPr vert="horz" wrap="square" lIns="0" tIns="0" rIns="0" bIns="0" rtlCol="0">
            <a:spAutoFit/>
          </a:bodyPr>
          <a:lstStyle/>
          <a:p>
            <a:pPr marL="12700"/>
            <a:r>
              <a:rPr sz="2400" dirty="0">
                <a:solidFill>
                  <a:srgbClr val="FFFFFF"/>
                </a:solidFill>
                <a:latin typeface="Arial"/>
                <a:cs typeface="Arial"/>
              </a:rPr>
              <a:t>GAN</a:t>
            </a:r>
            <a:endParaRPr sz="2400" dirty="0">
              <a:solidFill>
                <a:srgbClr val="000000"/>
              </a:solidFill>
              <a:latin typeface="Arial"/>
              <a:cs typeface="Arial"/>
            </a:endParaRPr>
          </a:p>
        </p:txBody>
      </p:sp>
      <p:sp>
        <p:nvSpPr>
          <p:cNvPr id="12" name="object 12"/>
          <p:cNvSpPr txBox="1"/>
          <p:nvPr/>
        </p:nvSpPr>
        <p:spPr>
          <a:xfrm>
            <a:off x="4572000" y="1447800"/>
            <a:ext cx="889000" cy="4292600"/>
          </a:xfrm>
          <a:prstGeom prst="rect">
            <a:avLst/>
          </a:prstGeom>
          <a:solidFill>
            <a:srgbClr val="66015B"/>
          </a:solidFill>
        </p:spPr>
        <p:txBody>
          <a:bodyPr vert="horz" wrap="square" lIns="0" tIns="0" rIns="0" bIns="0" rtlCol="0">
            <a:spAutoFit/>
          </a:bodyPr>
          <a:lstStyle/>
          <a:p>
            <a:endParaRPr sz="1600">
              <a:solidFill>
                <a:srgbClr val="000000"/>
              </a:solidFill>
              <a:cs typeface="Times New Roman"/>
            </a:endParaRPr>
          </a:p>
          <a:p>
            <a:endParaRPr sz="1600">
              <a:solidFill>
                <a:srgbClr val="000000"/>
              </a:solidFill>
              <a:cs typeface="Times New Roman"/>
            </a:endParaRPr>
          </a:p>
          <a:p>
            <a:endParaRPr sz="1600">
              <a:solidFill>
                <a:srgbClr val="000000"/>
              </a:solidFill>
              <a:cs typeface="Times New Roman"/>
            </a:endParaRPr>
          </a:p>
          <a:p>
            <a:endParaRPr sz="1600">
              <a:solidFill>
                <a:srgbClr val="000000"/>
              </a:solidFill>
              <a:cs typeface="Times New Roman"/>
            </a:endParaRPr>
          </a:p>
          <a:p>
            <a:endParaRPr sz="1600">
              <a:solidFill>
                <a:srgbClr val="000000"/>
              </a:solidFill>
              <a:cs typeface="Times New Roman"/>
            </a:endParaRPr>
          </a:p>
          <a:p>
            <a:endParaRPr sz="1600">
              <a:solidFill>
                <a:srgbClr val="000000"/>
              </a:solidFill>
              <a:cs typeface="Times New Roman"/>
            </a:endParaRPr>
          </a:p>
          <a:p>
            <a:endParaRPr sz="1600">
              <a:solidFill>
                <a:srgbClr val="000000"/>
              </a:solidFill>
              <a:cs typeface="Times New Roman"/>
            </a:endParaRPr>
          </a:p>
          <a:p>
            <a:pPr>
              <a:spcBef>
                <a:spcPts val="4"/>
              </a:spcBef>
            </a:pPr>
            <a:endParaRPr sz="1850">
              <a:solidFill>
                <a:srgbClr val="000000"/>
              </a:solidFill>
              <a:cs typeface="Times New Roman"/>
            </a:endParaRPr>
          </a:p>
          <a:p>
            <a:pPr marL="116839" marR="108585" indent="112395">
              <a:lnSpc>
                <a:spcPts val="1900"/>
              </a:lnSpc>
            </a:pPr>
            <a:r>
              <a:rPr sz="1600" spc="-50" dirty="0">
                <a:solidFill>
                  <a:srgbClr val="FFFFFF"/>
                </a:solidFill>
                <a:latin typeface="Arial"/>
                <a:cs typeface="Arial"/>
              </a:rPr>
              <a:t>Tech  </a:t>
            </a:r>
            <a:r>
              <a:rPr sz="1600" spc="-15" dirty="0">
                <a:solidFill>
                  <a:srgbClr val="FFFFFF"/>
                </a:solidFill>
                <a:latin typeface="Arial"/>
                <a:cs typeface="Arial"/>
              </a:rPr>
              <a:t>Review</a:t>
            </a:r>
            <a:endParaRPr sz="1600">
              <a:solidFill>
                <a:srgbClr val="000000"/>
              </a:solidFill>
              <a:latin typeface="Arial"/>
              <a:cs typeface="Arial"/>
            </a:endParaRPr>
          </a:p>
        </p:txBody>
      </p:sp>
      <p:sp>
        <p:nvSpPr>
          <p:cNvPr id="16" name="object 16"/>
          <p:cNvSpPr txBox="1"/>
          <p:nvPr/>
        </p:nvSpPr>
        <p:spPr>
          <a:xfrm>
            <a:off x="6553200" y="2540000"/>
            <a:ext cx="889000" cy="2311400"/>
          </a:xfrm>
          <a:prstGeom prst="rect">
            <a:avLst/>
          </a:prstGeom>
          <a:solidFill>
            <a:srgbClr val="007E79"/>
          </a:solidFill>
        </p:spPr>
        <p:txBody>
          <a:bodyPr vert="horz" wrap="square" lIns="0" tIns="0" rIns="0" bIns="0" rtlCol="0">
            <a:spAutoFit/>
          </a:bodyPr>
          <a:lstStyle/>
          <a:p>
            <a:endParaRPr sz="1600">
              <a:solidFill>
                <a:srgbClr val="000000"/>
              </a:solidFill>
              <a:cs typeface="Times New Roman"/>
            </a:endParaRPr>
          </a:p>
          <a:p>
            <a:endParaRPr sz="1600">
              <a:solidFill>
                <a:srgbClr val="000000"/>
              </a:solidFill>
              <a:cs typeface="Times New Roman"/>
            </a:endParaRPr>
          </a:p>
          <a:p>
            <a:pPr>
              <a:spcBef>
                <a:spcPts val="36"/>
              </a:spcBef>
            </a:pPr>
            <a:endParaRPr sz="2200">
              <a:solidFill>
                <a:srgbClr val="000000"/>
              </a:solidFill>
              <a:cs typeface="Times New Roman"/>
            </a:endParaRPr>
          </a:p>
          <a:p>
            <a:pPr marL="10160" marR="5080" algn="ctr">
              <a:lnSpc>
                <a:spcPts val="1900"/>
              </a:lnSpc>
            </a:pPr>
            <a:r>
              <a:rPr sz="1600" spc="-25" dirty="0">
                <a:solidFill>
                  <a:srgbClr val="FFFFFF"/>
                </a:solidFill>
                <a:latin typeface="Arial"/>
                <a:cs typeface="Arial"/>
              </a:rPr>
              <a:t>Site</a:t>
            </a:r>
            <a:r>
              <a:rPr sz="1600" spc="-60" dirty="0">
                <a:solidFill>
                  <a:srgbClr val="FFFFFF"/>
                </a:solidFill>
                <a:latin typeface="Arial"/>
                <a:cs typeface="Arial"/>
              </a:rPr>
              <a:t> </a:t>
            </a:r>
            <a:r>
              <a:rPr sz="1600" spc="-25" dirty="0">
                <a:solidFill>
                  <a:srgbClr val="FFFFFF"/>
                </a:solidFill>
                <a:latin typeface="Arial"/>
                <a:cs typeface="Arial"/>
              </a:rPr>
              <a:t>Visits </a:t>
            </a:r>
            <a:r>
              <a:rPr sz="1600" dirty="0">
                <a:solidFill>
                  <a:srgbClr val="FFFFFF"/>
                </a:solidFill>
                <a:latin typeface="Arial"/>
                <a:cs typeface="Arial"/>
              </a:rPr>
              <a:t> &amp;      </a:t>
            </a:r>
            <a:r>
              <a:rPr sz="1600" spc="-10" dirty="0">
                <a:solidFill>
                  <a:srgbClr val="FFFFFF"/>
                </a:solidFill>
                <a:latin typeface="Arial"/>
                <a:cs typeface="Arial"/>
              </a:rPr>
              <a:t>Finalists</a:t>
            </a:r>
            <a:endParaRPr sz="1600">
              <a:solidFill>
                <a:srgbClr val="000000"/>
              </a:solidFill>
              <a:latin typeface="Arial"/>
              <a:cs typeface="Arial"/>
            </a:endParaRPr>
          </a:p>
        </p:txBody>
      </p:sp>
      <p:sp>
        <p:nvSpPr>
          <p:cNvPr id="17" name="object 17"/>
          <p:cNvSpPr/>
          <p:nvPr/>
        </p:nvSpPr>
        <p:spPr>
          <a:xfrm>
            <a:off x="202439" y="1127163"/>
            <a:ext cx="918368" cy="5149315"/>
          </a:xfrm>
          <a:prstGeom prst="rect">
            <a:avLst/>
          </a:prstGeom>
          <a:blipFill>
            <a:blip r:embed="rId4" cstate="print"/>
            <a:stretch>
              <a:fillRect/>
            </a:stretch>
          </a:blipFill>
        </p:spPr>
        <p:txBody>
          <a:bodyPr wrap="square" lIns="0" tIns="0" rIns="0" bIns="0" rtlCol="0"/>
          <a:lstStyle/>
          <a:p>
            <a:endParaRPr>
              <a:solidFill>
                <a:srgbClr val="000000"/>
              </a:solidFill>
            </a:endParaRPr>
          </a:p>
        </p:txBody>
      </p:sp>
      <p:sp>
        <p:nvSpPr>
          <p:cNvPr id="18" name="object 18"/>
          <p:cNvSpPr txBox="1"/>
          <p:nvPr/>
        </p:nvSpPr>
        <p:spPr>
          <a:xfrm>
            <a:off x="203200" y="1130300"/>
            <a:ext cx="889000" cy="5130800"/>
          </a:xfrm>
          <a:prstGeom prst="rect">
            <a:avLst/>
          </a:prstGeom>
          <a:solidFill>
            <a:srgbClr val="66015B"/>
          </a:solidFill>
        </p:spPr>
        <p:txBody>
          <a:bodyPr vert="horz" wrap="square" lIns="0" tIns="0" rIns="0" bIns="0" rtlCol="0">
            <a:spAutoFit/>
          </a:bodyPr>
          <a:lstStyle/>
          <a:p>
            <a:endParaRPr sz="1600" dirty="0">
              <a:solidFill>
                <a:srgbClr val="000000"/>
              </a:solidFill>
              <a:cs typeface="Times New Roman"/>
            </a:endParaRPr>
          </a:p>
          <a:p>
            <a:endParaRPr sz="1600" dirty="0">
              <a:solidFill>
                <a:srgbClr val="000000"/>
              </a:solidFill>
              <a:cs typeface="Times New Roman"/>
            </a:endParaRPr>
          </a:p>
          <a:p>
            <a:endParaRPr sz="1600" dirty="0">
              <a:solidFill>
                <a:srgbClr val="000000"/>
              </a:solidFill>
              <a:cs typeface="Times New Roman"/>
            </a:endParaRPr>
          </a:p>
          <a:p>
            <a:endParaRPr sz="1600" dirty="0">
              <a:solidFill>
                <a:srgbClr val="000000"/>
              </a:solidFill>
              <a:cs typeface="Times New Roman"/>
            </a:endParaRPr>
          </a:p>
          <a:p>
            <a:endParaRPr sz="1600" dirty="0">
              <a:solidFill>
                <a:srgbClr val="000000"/>
              </a:solidFill>
              <a:cs typeface="Times New Roman"/>
            </a:endParaRPr>
          </a:p>
          <a:p>
            <a:endParaRPr sz="1600" dirty="0">
              <a:solidFill>
                <a:srgbClr val="000000"/>
              </a:solidFill>
              <a:cs typeface="Times New Roman"/>
            </a:endParaRPr>
          </a:p>
          <a:p>
            <a:pPr>
              <a:spcBef>
                <a:spcPts val="4"/>
              </a:spcBef>
            </a:pPr>
            <a:endParaRPr sz="1350" dirty="0">
              <a:solidFill>
                <a:srgbClr val="000000"/>
              </a:solidFill>
              <a:cs typeface="Times New Roman"/>
            </a:endParaRPr>
          </a:p>
          <a:p>
            <a:pPr marL="53340" marR="37465" algn="ctr">
              <a:lnSpc>
                <a:spcPts val="1900"/>
              </a:lnSpc>
            </a:pPr>
            <a:r>
              <a:rPr sz="1600" spc="25" dirty="0">
                <a:solidFill>
                  <a:srgbClr val="FFFFFF"/>
                </a:solidFill>
                <a:latin typeface="Arial"/>
                <a:cs typeface="Arial"/>
              </a:rPr>
              <a:t>Impact  Agency  and</a:t>
            </a:r>
            <a:r>
              <a:rPr sz="1600" spc="-80" dirty="0">
                <a:solidFill>
                  <a:srgbClr val="FFFFFF"/>
                </a:solidFill>
                <a:latin typeface="Arial"/>
                <a:cs typeface="Arial"/>
              </a:rPr>
              <a:t> </a:t>
            </a:r>
            <a:r>
              <a:rPr sz="1600" spc="55" dirty="0">
                <a:solidFill>
                  <a:srgbClr val="FFFFFF"/>
                </a:solidFill>
                <a:latin typeface="Arial"/>
                <a:cs typeface="Arial"/>
              </a:rPr>
              <a:t>App </a:t>
            </a:r>
            <a:r>
              <a:rPr sz="1600" spc="25" dirty="0">
                <a:solidFill>
                  <a:srgbClr val="FFFFFF"/>
                </a:solidFill>
                <a:latin typeface="Arial"/>
                <a:cs typeface="Arial"/>
              </a:rPr>
              <a:t> </a:t>
            </a:r>
            <a:r>
              <a:rPr sz="1600" spc="-60" dirty="0">
                <a:solidFill>
                  <a:srgbClr val="FFFFFF"/>
                </a:solidFill>
                <a:latin typeface="Arial"/>
                <a:cs typeface="Arial"/>
              </a:rPr>
              <a:t>Teams  </a:t>
            </a:r>
            <a:r>
              <a:rPr sz="1600" dirty="0">
                <a:solidFill>
                  <a:srgbClr val="FFFFFF"/>
                </a:solidFill>
                <a:latin typeface="Arial"/>
                <a:cs typeface="Arial"/>
              </a:rPr>
              <a:t>Invite,  </a:t>
            </a:r>
            <a:r>
              <a:rPr sz="1600" spc="-45" dirty="0">
                <a:solidFill>
                  <a:srgbClr val="FFFFFF"/>
                </a:solidFill>
                <a:latin typeface="Arial"/>
                <a:cs typeface="Arial"/>
              </a:rPr>
              <a:t>Train,  </a:t>
            </a:r>
            <a:r>
              <a:rPr sz="1600" spc="15" dirty="0">
                <a:solidFill>
                  <a:srgbClr val="FFFFFF"/>
                </a:solidFill>
                <a:latin typeface="Arial"/>
                <a:cs typeface="Arial"/>
              </a:rPr>
              <a:t>Support  </a:t>
            </a:r>
            <a:r>
              <a:rPr sz="1600" spc="25" dirty="0">
                <a:solidFill>
                  <a:srgbClr val="FFFFFF"/>
                </a:solidFill>
                <a:latin typeface="Arial"/>
                <a:cs typeface="Arial"/>
              </a:rPr>
              <a:t>Agency</a:t>
            </a:r>
            <a:endParaRPr sz="1600" dirty="0">
              <a:solidFill>
                <a:srgbClr val="000000"/>
              </a:solidFill>
              <a:latin typeface="Arial"/>
              <a:cs typeface="Arial"/>
            </a:endParaRPr>
          </a:p>
        </p:txBody>
      </p:sp>
      <p:sp>
        <p:nvSpPr>
          <p:cNvPr id="19" name="object 19"/>
          <p:cNvSpPr/>
          <p:nvPr/>
        </p:nvSpPr>
        <p:spPr>
          <a:xfrm>
            <a:off x="342900" y="6261100"/>
            <a:ext cx="8394700" cy="0"/>
          </a:xfrm>
          <a:custGeom>
            <a:avLst/>
            <a:gdLst/>
            <a:ahLst/>
            <a:cxnLst/>
            <a:rect l="l" t="t" r="r" b="b"/>
            <a:pathLst>
              <a:path w="8394700">
                <a:moveTo>
                  <a:pt x="0" y="0"/>
                </a:moveTo>
                <a:lnTo>
                  <a:pt x="8387793" y="0"/>
                </a:lnTo>
                <a:lnTo>
                  <a:pt x="8394700" y="0"/>
                </a:lnTo>
              </a:path>
            </a:pathLst>
          </a:custGeom>
          <a:ln w="12700">
            <a:solidFill>
              <a:srgbClr val="000000"/>
            </a:solidFill>
          </a:ln>
        </p:spPr>
        <p:txBody>
          <a:bodyPr wrap="square" lIns="0" tIns="0" rIns="0" bIns="0" rtlCol="0"/>
          <a:lstStyle/>
          <a:p>
            <a:endParaRPr>
              <a:solidFill>
                <a:srgbClr val="000000"/>
              </a:solidFill>
            </a:endParaRPr>
          </a:p>
        </p:txBody>
      </p:sp>
      <p:sp>
        <p:nvSpPr>
          <p:cNvPr id="21" name="object 21"/>
          <p:cNvSpPr txBox="1"/>
          <p:nvPr/>
        </p:nvSpPr>
        <p:spPr>
          <a:xfrm>
            <a:off x="257683" y="6214646"/>
            <a:ext cx="3018917" cy="369332"/>
          </a:xfrm>
          <a:prstGeom prst="rect">
            <a:avLst/>
          </a:prstGeom>
        </p:spPr>
        <p:txBody>
          <a:bodyPr vert="horz" wrap="square" lIns="0" tIns="0" rIns="0" bIns="0" rtlCol="0">
            <a:spAutoFit/>
          </a:bodyPr>
          <a:lstStyle/>
          <a:p>
            <a:pPr marL="12700" algn="ctr"/>
            <a:r>
              <a:rPr lang="en-US" sz="2000" spc="-5" dirty="0">
                <a:solidFill>
                  <a:srgbClr val="000000"/>
                </a:solidFill>
                <a:latin typeface="Arial"/>
                <a:cs typeface="Arial"/>
              </a:rPr>
              <a:t>         May</a:t>
            </a:r>
            <a:r>
              <a:rPr sz="2400" spc="-65" dirty="0">
                <a:solidFill>
                  <a:srgbClr val="000000"/>
                </a:solidFill>
                <a:latin typeface="Arial"/>
                <a:cs typeface="Arial"/>
              </a:rPr>
              <a:t> </a:t>
            </a:r>
            <a:r>
              <a:rPr lang="en-US" sz="2000" spc="-5" dirty="0">
                <a:solidFill>
                  <a:srgbClr val="000000"/>
                </a:solidFill>
                <a:latin typeface="Arial"/>
                <a:cs typeface="Arial"/>
              </a:rPr>
              <a:t>8 </a:t>
            </a:r>
            <a:r>
              <a:rPr sz="2000" spc="-5" dirty="0">
                <a:solidFill>
                  <a:srgbClr val="000000"/>
                </a:solidFill>
                <a:latin typeface="Arial"/>
                <a:cs typeface="Arial"/>
              </a:rPr>
              <a:t>-</a:t>
            </a:r>
            <a:r>
              <a:rPr lang="en-US" sz="2000" spc="-5" dirty="0">
                <a:solidFill>
                  <a:srgbClr val="000000"/>
                </a:solidFill>
                <a:latin typeface="Arial"/>
                <a:cs typeface="Arial"/>
              </a:rPr>
              <a:t> June 9</a:t>
            </a:r>
            <a:endParaRPr sz="2000" dirty="0">
              <a:solidFill>
                <a:srgbClr val="000000"/>
              </a:solidFill>
              <a:latin typeface="Arial"/>
              <a:cs typeface="Arial"/>
            </a:endParaRPr>
          </a:p>
        </p:txBody>
      </p:sp>
      <p:sp>
        <p:nvSpPr>
          <p:cNvPr id="22" name="object 22"/>
          <p:cNvSpPr txBox="1"/>
          <p:nvPr/>
        </p:nvSpPr>
        <p:spPr>
          <a:xfrm>
            <a:off x="4116705" y="6277428"/>
            <a:ext cx="1445895" cy="307777"/>
          </a:xfrm>
          <a:prstGeom prst="rect">
            <a:avLst/>
          </a:prstGeom>
        </p:spPr>
        <p:txBody>
          <a:bodyPr vert="horz" wrap="square" lIns="0" tIns="0" rIns="0" bIns="0" rtlCol="0">
            <a:spAutoFit/>
          </a:bodyPr>
          <a:lstStyle/>
          <a:p>
            <a:pPr marL="12700"/>
            <a:r>
              <a:rPr lang="en-US" sz="2000" spc="-5" dirty="0">
                <a:solidFill>
                  <a:srgbClr val="000000"/>
                </a:solidFill>
                <a:latin typeface="Arial"/>
                <a:cs typeface="Arial"/>
              </a:rPr>
              <a:t> </a:t>
            </a:r>
            <a:r>
              <a:rPr sz="2000" spc="-5" dirty="0">
                <a:solidFill>
                  <a:srgbClr val="000000"/>
                </a:solidFill>
                <a:latin typeface="Arial"/>
                <a:cs typeface="Arial"/>
              </a:rPr>
              <a:t>J</a:t>
            </a:r>
            <a:r>
              <a:rPr lang="en-US" sz="2000" spc="-5" dirty="0">
                <a:solidFill>
                  <a:srgbClr val="000000"/>
                </a:solidFill>
                <a:latin typeface="Arial"/>
                <a:cs typeface="Arial"/>
              </a:rPr>
              <a:t>une 15-30</a:t>
            </a:r>
            <a:endParaRPr sz="2000" dirty="0">
              <a:solidFill>
                <a:srgbClr val="000000"/>
              </a:solidFill>
              <a:latin typeface="Arial"/>
              <a:cs typeface="Arial"/>
            </a:endParaRPr>
          </a:p>
        </p:txBody>
      </p:sp>
      <p:sp>
        <p:nvSpPr>
          <p:cNvPr id="23" name="object 23"/>
          <p:cNvSpPr txBox="1"/>
          <p:nvPr/>
        </p:nvSpPr>
        <p:spPr>
          <a:xfrm>
            <a:off x="5539412" y="6277428"/>
            <a:ext cx="1900248" cy="307777"/>
          </a:xfrm>
          <a:prstGeom prst="rect">
            <a:avLst/>
          </a:prstGeom>
        </p:spPr>
        <p:txBody>
          <a:bodyPr vert="horz" wrap="square" lIns="0" tIns="0" rIns="0" bIns="0" rtlCol="0">
            <a:spAutoFit/>
          </a:bodyPr>
          <a:lstStyle/>
          <a:p>
            <a:pPr marL="12700"/>
            <a:r>
              <a:rPr lang="en-US" sz="2000" spc="20" dirty="0">
                <a:solidFill>
                  <a:srgbClr val="000000"/>
                </a:solidFill>
                <a:latin typeface="Arial"/>
                <a:cs typeface="Arial"/>
              </a:rPr>
              <a:t>    July – Sept</a:t>
            </a:r>
          </a:p>
        </p:txBody>
      </p:sp>
      <p:sp>
        <p:nvSpPr>
          <p:cNvPr id="24" name="object 24"/>
          <p:cNvSpPr txBox="1"/>
          <p:nvPr/>
        </p:nvSpPr>
        <p:spPr>
          <a:xfrm>
            <a:off x="7439660" y="6286100"/>
            <a:ext cx="1422400" cy="307777"/>
          </a:xfrm>
          <a:prstGeom prst="rect">
            <a:avLst/>
          </a:prstGeom>
        </p:spPr>
        <p:txBody>
          <a:bodyPr vert="horz" wrap="square" lIns="0" tIns="0" rIns="0" bIns="0" rtlCol="0">
            <a:spAutoFit/>
          </a:bodyPr>
          <a:lstStyle/>
          <a:p>
            <a:pPr marL="12700"/>
            <a:r>
              <a:rPr sz="2000" spc="35" dirty="0">
                <a:solidFill>
                  <a:srgbClr val="000000"/>
                </a:solidFill>
                <a:latin typeface="Arial"/>
                <a:cs typeface="Arial"/>
              </a:rPr>
              <a:t>October</a:t>
            </a:r>
            <a:r>
              <a:rPr sz="2000" spc="-70" dirty="0">
                <a:solidFill>
                  <a:srgbClr val="000000"/>
                </a:solidFill>
                <a:latin typeface="Arial"/>
                <a:cs typeface="Arial"/>
              </a:rPr>
              <a:t> </a:t>
            </a:r>
            <a:r>
              <a:rPr lang="en-US" sz="2000" spc="-5" dirty="0">
                <a:solidFill>
                  <a:srgbClr val="000000"/>
                </a:solidFill>
                <a:latin typeface="Arial"/>
                <a:cs typeface="Arial"/>
              </a:rPr>
              <a:t>25</a:t>
            </a:r>
            <a:endParaRPr sz="2000" dirty="0">
              <a:solidFill>
                <a:srgbClr val="000000"/>
              </a:solidFill>
              <a:latin typeface="Arial"/>
              <a:cs typeface="Arial"/>
            </a:endParaRPr>
          </a:p>
        </p:txBody>
      </p:sp>
      <p:sp>
        <p:nvSpPr>
          <p:cNvPr id="25" name="object 14"/>
          <p:cNvSpPr txBox="1"/>
          <p:nvPr/>
        </p:nvSpPr>
        <p:spPr>
          <a:xfrm>
            <a:off x="5539411" y="2057400"/>
            <a:ext cx="889000" cy="3263900"/>
          </a:xfrm>
          <a:prstGeom prst="rect">
            <a:avLst/>
          </a:prstGeom>
          <a:solidFill>
            <a:srgbClr val="007E79"/>
          </a:solidFill>
        </p:spPr>
        <p:txBody>
          <a:bodyPr vert="horz" wrap="square" lIns="0" tIns="0" rIns="0" bIns="0" rtlCol="0">
            <a:spAutoFit/>
          </a:bodyPr>
          <a:lstStyle/>
          <a:p>
            <a:endParaRPr sz="1600">
              <a:solidFill>
                <a:srgbClr val="000000"/>
              </a:solidFill>
              <a:cs typeface="Times New Roman"/>
            </a:endParaRPr>
          </a:p>
          <a:p>
            <a:endParaRPr sz="1600">
              <a:solidFill>
                <a:srgbClr val="000000"/>
              </a:solidFill>
              <a:cs typeface="Times New Roman"/>
            </a:endParaRPr>
          </a:p>
          <a:p>
            <a:endParaRPr sz="1600">
              <a:solidFill>
                <a:srgbClr val="000000"/>
              </a:solidFill>
              <a:cs typeface="Times New Roman"/>
            </a:endParaRPr>
          </a:p>
          <a:p>
            <a:pPr>
              <a:spcBef>
                <a:spcPts val="9"/>
              </a:spcBef>
            </a:pPr>
            <a:endParaRPr sz="1450">
              <a:solidFill>
                <a:srgbClr val="000000"/>
              </a:solidFill>
              <a:cs typeface="Times New Roman"/>
            </a:endParaRPr>
          </a:p>
          <a:p>
            <a:pPr marL="67310" marR="57150" indent="61594" algn="just">
              <a:lnSpc>
                <a:spcPts val="1900"/>
              </a:lnSpc>
            </a:pPr>
            <a:r>
              <a:rPr sz="1600" spc="25" dirty="0">
                <a:solidFill>
                  <a:srgbClr val="FFFFFF"/>
                </a:solidFill>
                <a:latin typeface="Arial"/>
                <a:cs typeface="Arial"/>
              </a:rPr>
              <a:t>Impact  </a:t>
            </a:r>
            <a:r>
              <a:rPr sz="1600" spc="-15" dirty="0">
                <a:solidFill>
                  <a:srgbClr val="FFFFFF"/>
                </a:solidFill>
                <a:latin typeface="Arial"/>
                <a:cs typeface="Arial"/>
              </a:rPr>
              <a:t>Review  </a:t>
            </a:r>
            <a:r>
              <a:rPr sz="1600" spc="-60" dirty="0">
                <a:solidFill>
                  <a:srgbClr val="FFFFFF"/>
                </a:solidFill>
                <a:latin typeface="Arial"/>
                <a:cs typeface="Arial"/>
              </a:rPr>
              <a:t>Teams  </a:t>
            </a:r>
            <a:r>
              <a:rPr sz="1600" spc="35" dirty="0">
                <a:solidFill>
                  <a:srgbClr val="FFFFFF"/>
                </a:solidFill>
                <a:latin typeface="Arial"/>
                <a:cs typeface="Arial"/>
              </a:rPr>
              <a:t>conduct </a:t>
            </a:r>
            <a:r>
              <a:rPr sz="1600" spc="20" dirty="0">
                <a:solidFill>
                  <a:srgbClr val="FFFFFF"/>
                </a:solidFill>
                <a:latin typeface="Arial"/>
                <a:cs typeface="Arial"/>
              </a:rPr>
              <a:t> </a:t>
            </a:r>
            <a:r>
              <a:rPr sz="1600" dirty="0">
                <a:solidFill>
                  <a:srgbClr val="FFFFFF"/>
                </a:solidFill>
                <a:latin typeface="Arial"/>
                <a:cs typeface="Arial"/>
              </a:rPr>
              <a:t>Quality  </a:t>
            </a:r>
            <a:r>
              <a:rPr sz="1600" spc="-15" dirty="0">
                <a:solidFill>
                  <a:srgbClr val="FFFFFF"/>
                </a:solidFill>
                <a:latin typeface="Arial"/>
                <a:cs typeface="Arial"/>
              </a:rPr>
              <a:t>Reviews</a:t>
            </a:r>
            <a:endParaRPr sz="1600">
              <a:solidFill>
                <a:srgbClr val="000000"/>
              </a:solidFill>
              <a:latin typeface="Arial"/>
              <a:cs typeface="Arial"/>
            </a:endParaRPr>
          </a:p>
        </p:txBody>
      </p:sp>
    </p:spTree>
    <p:extLst>
      <p:ext uri="{BB962C8B-B14F-4D97-AF65-F5344CB8AC3E}">
        <p14:creationId xmlns:p14="http://schemas.microsoft.com/office/powerpoint/2010/main" val="367027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800" b="1" i="1" dirty="0">
              <a:solidFill>
                <a:srgbClr val="C00000"/>
              </a:solidFill>
              <a:latin typeface="Times New Roman" panose="02020603050405020304" pitchFamily="18" charset="0"/>
              <a:cs typeface="Times New Roman" panose="02020603050405020304" pitchFamily="18" charset="0"/>
            </a:endParaRPr>
          </a:p>
          <a:p>
            <a:pPr marL="0" indent="0" algn="ctr">
              <a:buNone/>
            </a:pPr>
            <a:r>
              <a:rPr lang="en-US" sz="4800" b="1" dirty="0">
                <a:solidFill>
                  <a:srgbClr val="0070C0"/>
                </a:solidFill>
                <a:latin typeface="Arial" panose="020B0604020202020204" pitchFamily="34" charset="0"/>
                <a:cs typeface="Arial" panose="020B0604020202020204" pitchFamily="34" charset="0"/>
              </a:rPr>
              <a:t>Writing an Impactful Grant Application</a:t>
            </a:r>
          </a:p>
          <a:p>
            <a:pPr marL="0" indent="0" algn="ctr">
              <a:buNone/>
            </a:pPr>
            <a:endParaRPr lang="en-US" dirty="0"/>
          </a:p>
        </p:txBody>
      </p:sp>
    </p:spTree>
    <p:extLst>
      <p:ext uri="{BB962C8B-B14F-4D97-AF65-F5344CB8AC3E}">
        <p14:creationId xmlns:p14="http://schemas.microsoft.com/office/powerpoint/2010/main" val="386244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09" y="741891"/>
            <a:ext cx="8144580" cy="692497"/>
          </a:xfrm>
        </p:spPr>
        <p:txBody>
          <a:bodyPr>
            <a:normAutofit/>
          </a:bodyPr>
          <a:lstStyle/>
          <a:p>
            <a:r>
              <a:rPr lang="en-US" sz="4000" b="1" dirty="0">
                <a:solidFill>
                  <a:srgbClr val="0070C0"/>
                </a:solidFill>
                <a:latin typeface="Arial" panose="020B0604020202020204" pitchFamily="34" charset="0"/>
                <a:cs typeface="Arial" panose="020B0604020202020204" pitchFamily="34" charset="0"/>
              </a:rPr>
              <a:t>Tell Us About Your Agency</a:t>
            </a:r>
          </a:p>
        </p:txBody>
      </p:sp>
      <p:sp>
        <p:nvSpPr>
          <p:cNvPr id="3" name="TextBox 2"/>
          <p:cNvSpPr txBox="1"/>
          <p:nvPr/>
        </p:nvSpPr>
        <p:spPr>
          <a:xfrm>
            <a:off x="609600" y="1828800"/>
            <a:ext cx="7620000" cy="4555093"/>
          </a:xfrm>
          <a:prstGeom prst="rect">
            <a:avLst/>
          </a:prstGeom>
          <a:noFill/>
        </p:spPr>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Organization</a:t>
            </a:r>
          </a:p>
          <a:p>
            <a:pPr marL="742950" lvl="1" indent="-285750">
              <a:spcBef>
                <a:spcPts val="1200"/>
              </a:spcBef>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Give a brief description of your organization </a:t>
            </a:r>
          </a:p>
          <a:p>
            <a:pPr marL="742950" lvl="1" indent="-285750">
              <a:spcBef>
                <a:spcPts val="1200"/>
              </a:spcBef>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Who do you serve?</a:t>
            </a:r>
          </a:p>
          <a:p>
            <a:pPr marL="742950" lvl="1" indent="-285750">
              <a:spcBef>
                <a:spcPts val="1200"/>
              </a:spcBef>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What makes your organization unique/special?</a:t>
            </a:r>
          </a:p>
          <a:p>
            <a:pPr marL="742950" lvl="1" indent="-285750">
              <a:buFont typeface="Arial" panose="020B0604020202020204" pitchFamily="34" charset="0"/>
              <a:buChar char="•"/>
            </a:pPr>
            <a:endParaRPr lang="en-US" sz="2800" dirty="0">
              <a:solidFill>
                <a:srgbClr val="000000"/>
              </a:solidFill>
            </a:endParaRPr>
          </a:p>
          <a:p>
            <a:endParaRPr lang="en-US" sz="2800" dirty="0">
              <a:solidFill>
                <a:srgbClr val="000000"/>
              </a:solidFill>
            </a:endParaRPr>
          </a:p>
          <a:p>
            <a:pPr marL="742950" lvl="1" indent="-285750">
              <a:buFont typeface="Arial" panose="020B0604020202020204" pitchFamily="34" charset="0"/>
              <a:buChar char="•"/>
            </a:pP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89758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panose="020B0604020202020204" pitchFamily="34" charset="0"/>
                <a:cs typeface="Arial" panose="020B0604020202020204" pitchFamily="34" charset="0"/>
              </a:rPr>
              <a:t>Tell Us About Your Project</a:t>
            </a:r>
          </a:p>
        </p:txBody>
      </p:sp>
      <p:sp>
        <p:nvSpPr>
          <p:cNvPr id="3" name="Text Placeholder 2"/>
          <p:cNvSpPr>
            <a:spLocks noGrp="1"/>
          </p:cNvSpPr>
          <p:nvPr>
            <p:ph idx="1"/>
          </p:nvPr>
        </p:nvSpPr>
        <p:spPr>
          <a:xfrm>
            <a:off x="533400" y="1752600"/>
            <a:ext cx="7772400" cy="4724400"/>
          </a:xfrm>
        </p:spPr>
        <p:txBody>
          <a:bodyPr/>
          <a:lstStyle/>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What critical and specific need does your project address?</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Who does it serve? </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How does it improve the quality of life for individuals served?</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Does it fit with and advance the mission of your organization?</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Is it consistent with the funding priorities of Impact San Antonio?</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70146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panose="020B0604020202020204" pitchFamily="34" charset="0"/>
                <a:cs typeface="Arial" panose="020B0604020202020204" pitchFamily="34" charset="0"/>
              </a:rPr>
              <a:t>Tell Us About Your Project</a:t>
            </a:r>
          </a:p>
        </p:txBody>
      </p:sp>
      <p:sp>
        <p:nvSpPr>
          <p:cNvPr id="3" name="Text Placeholder 2"/>
          <p:cNvSpPr>
            <a:spLocks noGrp="1"/>
          </p:cNvSpPr>
          <p:nvPr>
            <p:ph idx="1"/>
          </p:nvPr>
        </p:nvSpPr>
        <p:spPr>
          <a:xfrm>
            <a:off x="628650" y="1371600"/>
            <a:ext cx="7886700" cy="4351338"/>
          </a:xfrm>
        </p:spPr>
        <p:txBody>
          <a:bodyPr/>
          <a:lstStyle/>
          <a:p>
            <a:endParaRPr lang="en-US" dirty="0"/>
          </a:p>
          <a:p>
            <a:pPr>
              <a:spcBef>
                <a:spcPts val="1200"/>
              </a:spcBef>
            </a:pPr>
            <a:r>
              <a:rPr lang="en-US" sz="2800" dirty="0">
                <a:solidFill>
                  <a:schemeClr val="tx1"/>
                </a:solidFill>
                <a:latin typeface="Arial" panose="020B0604020202020204" pitchFamily="34" charset="0"/>
                <a:cs typeface="Arial" panose="020B0604020202020204" pitchFamily="34" charset="0"/>
              </a:rPr>
              <a:t>How does this project fit with the selected focus area?</a:t>
            </a:r>
          </a:p>
          <a:p>
            <a:pPr>
              <a:spcBef>
                <a:spcPts val="1200"/>
              </a:spcBef>
            </a:pPr>
            <a:r>
              <a:rPr lang="en-US" sz="2800" dirty="0">
                <a:solidFill>
                  <a:schemeClr val="tx1"/>
                </a:solidFill>
                <a:latin typeface="Arial" panose="020B0604020202020204" pitchFamily="34" charset="0"/>
                <a:cs typeface="Arial" panose="020B0604020202020204" pitchFamily="34" charset="0"/>
              </a:rPr>
              <a:t>Is it a new project?</a:t>
            </a:r>
          </a:p>
          <a:p>
            <a:pPr>
              <a:spcBef>
                <a:spcPts val="1200"/>
              </a:spcBef>
            </a:pPr>
            <a:r>
              <a:rPr lang="en-US" sz="2800" dirty="0">
                <a:solidFill>
                  <a:schemeClr val="tx1"/>
                </a:solidFill>
                <a:latin typeface="Arial" panose="020B0604020202020204" pitchFamily="34" charset="0"/>
                <a:cs typeface="Arial" panose="020B0604020202020204" pitchFamily="34" charset="0"/>
              </a:rPr>
              <a:t>Is it an expansion of an existing project?</a:t>
            </a:r>
          </a:p>
          <a:p>
            <a:pPr>
              <a:spcBef>
                <a:spcPts val="1200"/>
              </a:spcBef>
            </a:pPr>
            <a:r>
              <a:rPr lang="en-US" sz="2800" dirty="0">
                <a:latin typeface="Arial" panose="020B0604020202020204" pitchFamily="34" charset="0"/>
                <a:cs typeface="Arial" panose="020B0604020202020204" pitchFamily="34" charset="0"/>
              </a:rPr>
              <a:t>Is it a capital improvement project?</a:t>
            </a:r>
          </a:p>
          <a:p>
            <a:pPr>
              <a:spcBef>
                <a:spcPts val="1200"/>
              </a:spcBef>
            </a:pPr>
            <a:r>
              <a:rPr lang="en-US" sz="2800" dirty="0">
                <a:latin typeface="Arial" panose="020B0604020202020204" pitchFamily="34" charset="0"/>
                <a:cs typeface="Arial" panose="020B0604020202020204" pitchFamily="34" charset="0"/>
              </a:rPr>
              <a:t>Do you rent or own the facility?</a:t>
            </a:r>
          </a:p>
          <a:p>
            <a:pPr>
              <a:spcBef>
                <a:spcPts val="1200"/>
              </a:spcBef>
            </a:pPr>
            <a:endParaRPr lang="en-US" sz="2800" dirty="0">
              <a:latin typeface="Arial" panose="020B0604020202020204" pitchFamily="34" charset="0"/>
              <a:cs typeface="Arial" panose="020B0604020202020204" pitchFamily="34" charset="0"/>
            </a:endParaRPr>
          </a:p>
          <a:p>
            <a:pPr>
              <a:spcBef>
                <a:spcPts val="1200"/>
              </a:spcBef>
            </a:pP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4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70C0"/>
                </a:solidFill>
                <a:latin typeface="Arial" panose="020B0604020202020204" pitchFamily="34" charset="0"/>
                <a:cs typeface="Arial" panose="020B0604020202020204" pitchFamily="34" charset="0"/>
              </a:rPr>
              <a:t>What Impact </a:t>
            </a:r>
            <a:r>
              <a:rPr lang="en-US" sz="4000" b="1" u="sng" dirty="0">
                <a:solidFill>
                  <a:srgbClr val="0070C0"/>
                </a:solidFill>
                <a:latin typeface="Arial" panose="020B0604020202020204" pitchFamily="34" charset="0"/>
                <a:cs typeface="Arial" panose="020B0604020202020204" pitchFamily="34" charset="0"/>
              </a:rPr>
              <a:t>Does</a:t>
            </a:r>
            <a:r>
              <a:rPr lang="en-US" sz="4000" b="1" dirty="0">
                <a:solidFill>
                  <a:srgbClr val="0070C0"/>
                </a:solidFill>
                <a:latin typeface="Arial" panose="020B0604020202020204" pitchFamily="34" charset="0"/>
                <a:cs typeface="Arial" panose="020B0604020202020204" pitchFamily="34" charset="0"/>
              </a:rPr>
              <a:t> Fund?</a:t>
            </a:r>
            <a:r>
              <a:rPr lang="en-US" sz="4000" b="1" dirty="0">
                <a:solidFill>
                  <a:srgbClr val="0070C0"/>
                </a:solidFill>
                <a:latin typeface="+mj-lt"/>
              </a:rPr>
              <a:t/>
            </a:r>
            <a:br>
              <a:rPr lang="en-US" sz="4000" b="1" dirty="0">
                <a:solidFill>
                  <a:srgbClr val="0070C0"/>
                </a:solidFill>
                <a:latin typeface="+mj-lt"/>
              </a:rPr>
            </a:br>
            <a:r>
              <a:rPr lang="en-US" sz="4000" b="1" dirty="0">
                <a:solidFill>
                  <a:srgbClr val="0070C0"/>
                </a:solidFill>
                <a:latin typeface="+mj-lt"/>
              </a:rPr>
              <a:t>	</a:t>
            </a:r>
            <a:r>
              <a:rPr lang="en-US" sz="2000" b="1" dirty="0">
                <a:solidFill>
                  <a:srgbClr val="0070C0"/>
                </a:solidFill>
                <a:latin typeface="+mj-lt"/>
              </a:rPr>
              <a:t>What can be in your proposed budget?</a:t>
            </a:r>
            <a:endParaRPr lang="en-US" sz="4000" b="1" dirty="0">
              <a:solidFill>
                <a:srgbClr val="0070C0"/>
              </a:solidFill>
              <a:latin typeface="+mj-lt"/>
            </a:endParaRPr>
          </a:p>
        </p:txBody>
      </p:sp>
      <p:sp>
        <p:nvSpPr>
          <p:cNvPr id="3" name="Text Placeholder 2"/>
          <p:cNvSpPr>
            <a:spLocks noGrp="1"/>
          </p:cNvSpPr>
          <p:nvPr>
            <p:ph idx="1"/>
          </p:nvPr>
        </p:nvSpPr>
        <p:spPr/>
        <p:txBody>
          <a:bodyPr/>
          <a:lstStyle/>
          <a:p>
            <a:r>
              <a:rPr lang="en-US" sz="2800" dirty="0">
                <a:solidFill>
                  <a:schemeClr val="tx1"/>
                </a:solidFill>
                <a:latin typeface="Arial" panose="020B0604020202020204" pitchFamily="34" charset="0"/>
                <a:cs typeface="Arial" panose="020B0604020202020204" pitchFamily="34" charset="0"/>
              </a:rPr>
              <a:t>The budget for which funding is requested can include all of the direct costs of the project (personnel, equipment, supplies, etc.)</a:t>
            </a:r>
          </a:p>
          <a:p>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No more than 10% of the awarded amount may be used for agency overhead, i.e., rent for existing facility, insurance, utilities, etc.</a:t>
            </a:r>
          </a:p>
          <a:p>
            <a:endParaRPr lang="en-US" b="0" dirty="0">
              <a:solidFill>
                <a:schemeClr val="tx1"/>
              </a:solidFill>
              <a:latin typeface="+mj-lt"/>
            </a:endParaRPr>
          </a:p>
          <a:p>
            <a:endParaRPr lang="en-US" b="0" dirty="0">
              <a:solidFill>
                <a:schemeClr val="tx1"/>
              </a:solidFill>
              <a:latin typeface="+mj-lt"/>
            </a:endParaRPr>
          </a:p>
          <a:p>
            <a:endParaRPr lang="en-US" b="0" dirty="0">
              <a:solidFill>
                <a:schemeClr val="tx1"/>
              </a:solidFill>
              <a:latin typeface="+mj-lt"/>
            </a:endParaRPr>
          </a:p>
        </p:txBody>
      </p:sp>
    </p:spTree>
    <p:extLst>
      <p:ext uri="{BB962C8B-B14F-4D97-AF65-F5344CB8AC3E}">
        <p14:creationId xmlns:p14="http://schemas.microsoft.com/office/powerpoint/2010/main" val="373322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panose="020B0604020202020204" pitchFamily="34" charset="0"/>
                <a:cs typeface="Arial" panose="020B0604020202020204" pitchFamily="34" charset="0"/>
              </a:rPr>
              <a:t>What Impact Does </a:t>
            </a:r>
            <a:r>
              <a:rPr lang="en-US" sz="4000" b="1" u="sng" dirty="0">
                <a:solidFill>
                  <a:srgbClr val="0070C0"/>
                </a:solidFill>
                <a:latin typeface="Arial" panose="020B0604020202020204" pitchFamily="34" charset="0"/>
                <a:cs typeface="Arial" panose="020B0604020202020204" pitchFamily="34" charset="0"/>
              </a:rPr>
              <a:t>Not</a:t>
            </a:r>
            <a:r>
              <a:rPr lang="en-US" sz="4000" b="1" dirty="0">
                <a:solidFill>
                  <a:srgbClr val="0070C0"/>
                </a:solidFill>
                <a:latin typeface="Arial" panose="020B0604020202020204" pitchFamily="34" charset="0"/>
                <a:cs typeface="Arial" panose="020B0604020202020204" pitchFamily="34" charset="0"/>
              </a:rPr>
              <a:t> Fund</a:t>
            </a:r>
          </a:p>
        </p:txBody>
      </p:sp>
      <p:sp>
        <p:nvSpPr>
          <p:cNvPr id="3" name="Tex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Partisan or legislative activities and political lobbying, </a:t>
            </a:r>
          </a:p>
          <a:p>
            <a:r>
              <a:rPr lang="en-US" sz="2800" dirty="0">
                <a:latin typeface="Arial" panose="020B0604020202020204" pitchFamily="34" charset="0"/>
                <a:cs typeface="Arial" panose="020B0604020202020204" pitchFamily="34" charset="0"/>
              </a:rPr>
              <a:t>Bridge or interim financing  </a:t>
            </a:r>
          </a:p>
          <a:p>
            <a:r>
              <a:rPr lang="en-US" sz="2800" dirty="0">
                <a:latin typeface="Arial" panose="020B0604020202020204" pitchFamily="34" charset="0"/>
                <a:cs typeface="Arial" panose="020B0604020202020204" pitchFamily="34" charset="0"/>
              </a:rPr>
              <a:t>Religious proselytizing</a:t>
            </a:r>
          </a:p>
          <a:p>
            <a:r>
              <a:rPr lang="en-US" sz="2800" dirty="0">
                <a:latin typeface="Arial" panose="020B0604020202020204" pitchFamily="34" charset="0"/>
                <a:cs typeface="Arial" panose="020B0604020202020204" pitchFamily="34" charset="0"/>
              </a:rPr>
              <a:t>Endowments and Scholarships</a:t>
            </a:r>
          </a:p>
          <a:p>
            <a:r>
              <a:rPr lang="en-US" sz="2800" dirty="0">
                <a:latin typeface="Arial" panose="020B0604020202020204" pitchFamily="34" charset="0"/>
                <a:cs typeface="Arial" panose="020B0604020202020204" pitchFamily="34" charset="0"/>
              </a:rPr>
              <a:t>Funding of ongoing operating expenses </a:t>
            </a:r>
          </a:p>
        </p:txBody>
      </p:sp>
    </p:spTree>
    <p:extLst>
      <p:ext uri="{BB962C8B-B14F-4D97-AF65-F5344CB8AC3E}">
        <p14:creationId xmlns:p14="http://schemas.microsoft.com/office/powerpoint/2010/main" val="1749791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994320"/>
            <a:ext cx="8235214" cy="825328"/>
          </a:xfrm>
          <a:prstGeom prst="rect">
            <a:avLst/>
          </a:prstGeom>
        </p:spPr>
        <p:txBody>
          <a:bodyPr vert="horz" wrap="square" lIns="0" tIns="207746" rIns="0" bIns="0" rtlCol="0">
            <a:spAutoFit/>
          </a:bodyPr>
          <a:lstStyle/>
          <a:p>
            <a:pPr marL="55880">
              <a:lnSpc>
                <a:spcPct val="100000"/>
              </a:lnSpc>
            </a:pPr>
            <a:r>
              <a:rPr lang="en-US" sz="4000" b="1" spc="-15" dirty="0">
                <a:solidFill>
                  <a:srgbClr val="0070C0"/>
                </a:solidFill>
                <a:latin typeface="Arial" panose="020B0604020202020204" pitchFamily="34" charset="0"/>
                <a:cs typeface="Arial" panose="020B0604020202020204" pitchFamily="34" charset="0"/>
              </a:rPr>
              <a:t>An Impactful Grant Application is:</a:t>
            </a:r>
            <a:endParaRPr sz="4000" b="1" dirty="0">
              <a:solidFill>
                <a:srgbClr val="0070C0"/>
              </a:solidFill>
              <a:latin typeface="Arial" panose="020B0604020202020204" pitchFamily="34" charset="0"/>
              <a:cs typeface="Arial" panose="020B0604020202020204" pitchFamily="34" charset="0"/>
            </a:endParaRPr>
          </a:p>
        </p:txBody>
      </p:sp>
      <p:sp>
        <p:nvSpPr>
          <p:cNvPr id="3" name="object 3"/>
          <p:cNvSpPr txBox="1">
            <a:spLocks noGrp="1"/>
          </p:cNvSpPr>
          <p:nvPr>
            <p:ph idx="1"/>
          </p:nvPr>
        </p:nvSpPr>
        <p:spPr>
          <a:xfrm>
            <a:off x="490219" y="1628061"/>
            <a:ext cx="8163560" cy="2516073"/>
          </a:xfrm>
          <a:prstGeom prst="rect">
            <a:avLst/>
          </a:prstGeom>
        </p:spPr>
        <p:txBody>
          <a:bodyPr vert="horz" wrap="square" lIns="0" tIns="0" rIns="0" bIns="0" rtlCol="0">
            <a:spAutoFit/>
          </a:bodyPr>
          <a:lstStyle/>
          <a:p>
            <a:pPr marL="12700">
              <a:lnSpc>
                <a:spcPct val="100000"/>
              </a:lnSpc>
            </a:pPr>
            <a:endParaRPr sz="3700" dirty="0">
              <a:latin typeface="Calibri"/>
              <a:cs typeface="Calibri"/>
            </a:endParaRPr>
          </a:p>
          <a:p>
            <a:pPr marL="641350" lvl="1" indent="-228600">
              <a:spcBef>
                <a:spcPts val="760"/>
              </a:spcBef>
              <a:buClr>
                <a:srgbClr val="000000"/>
              </a:buClr>
              <a:buFont typeface="Arial"/>
              <a:buChar char="•"/>
              <a:tabLst>
                <a:tab pos="241300" algn="l"/>
              </a:tabLst>
            </a:pPr>
            <a:r>
              <a:rPr sz="3550" b="0" spc="-5" dirty="0">
                <a:solidFill>
                  <a:srgbClr val="66015B"/>
                </a:solidFill>
                <a:latin typeface="+mn-lt"/>
                <a:cs typeface="Calibri"/>
              </a:rPr>
              <a:t>Complian</a:t>
            </a:r>
            <a:r>
              <a:rPr lang="en-US" sz="3550" b="0" spc="-5" dirty="0">
                <a:solidFill>
                  <a:srgbClr val="66015B"/>
                </a:solidFill>
                <a:latin typeface="+mn-lt"/>
                <a:cs typeface="Calibri"/>
              </a:rPr>
              <a:t>t </a:t>
            </a:r>
            <a:endParaRPr sz="3550" dirty="0">
              <a:latin typeface="+mn-lt"/>
              <a:cs typeface="Calibri"/>
            </a:endParaRPr>
          </a:p>
          <a:p>
            <a:pPr marL="641350" lvl="1" indent="-228600">
              <a:spcBef>
                <a:spcPts val="760"/>
              </a:spcBef>
              <a:buClr>
                <a:srgbClr val="000000"/>
              </a:buClr>
              <a:buFont typeface="Arial"/>
              <a:buChar char="•"/>
              <a:tabLst>
                <a:tab pos="241300" algn="l"/>
              </a:tabLst>
            </a:pPr>
            <a:r>
              <a:rPr sz="3550" b="0" dirty="0">
                <a:solidFill>
                  <a:srgbClr val="66015B"/>
                </a:solidFill>
                <a:latin typeface="+mn-lt"/>
                <a:cs typeface="Calibri"/>
              </a:rPr>
              <a:t>Concise</a:t>
            </a:r>
            <a:endParaRPr sz="3550" dirty="0">
              <a:latin typeface="+mn-lt"/>
              <a:cs typeface="Calibri"/>
            </a:endParaRPr>
          </a:p>
          <a:p>
            <a:pPr marL="641350" lvl="1" indent="-228600">
              <a:spcBef>
                <a:spcPts val="760"/>
              </a:spcBef>
              <a:buClr>
                <a:srgbClr val="000000"/>
              </a:buClr>
              <a:buFont typeface="Arial"/>
              <a:buChar char="•"/>
              <a:tabLst>
                <a:tab pos="241300" algn="l"/>
              </a:tabLst>
            </a:pPr>
            <a:r>
              <a:rPr sz="3550" b="0" spc="-5" dirty="0">
                <a:solidFill>
                  <a:srgbClr val="66015B"/>
                </a:solidFill>
                <a:latin typeface="+mn-lt"/>
                <a:cs typeface="Calibri"/>
              </a:rPr>
              <a:t>Compelling</a:t>
            </a:r>
            <a:r>
              <a:rPr sz="3550" b="0" spc="-60" dirty="0">
                <a:solidFill>
                  <a:srgbClr val="66015B"/>
                </a:solidFill>
                <a:latin typeface="+mn-lt"/>
                <a:cs typeface="Calibri"/>
              </a:rPr>
              <a:t> </a:t>
            </a:r>
            <a:endParaRPr lang="en-US" sz="3550" b="0" spc="-60" dirty="0">
              <a:solidFill>
                <a:srgbClr val="66015B"/>
              </a:solidFill>
              <a:latin typeface="+mn-lt"/>
              <a:cs typeface="Calibri"/>
            </a:endParaRPr>
          </a:p>
        </p:txBody>
      </p:sp>
    </p:spTree>
    <p:extLst>
      <p:ext uri="{BB962C8B-B14F-4D97-AF65-F5344CB8AC3E}">
        <p14:creationId xmlns:p14="http://schemas.microsoft.com/office/powerpoint/2010/main" val="188819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762000"/>
            <a:ext cx="8305800" cy="2609851"/>
          </a:xfrm>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Welcome and Introductions</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Impact San Antonio </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2017 Agency Training</a:t>
            </a:r>
            <a:r>
              <a:rPr lang="en-US" b="1" i="1" dirty="0">
                <a:solidFill>
                  <a:srgbClr val="C00000"/>
                </a:solidFill>
                <a:latin typeface="Times New Roman" panose="02020603050405020304" pitchFamily="18" charset="0"/>
                <a:cs typeface="Times New Roman" panose="02020603050405020304" pitchFamily="18" charset="0"/>
              </a:rPr>
              <a:t/>
            </a:r>
            <a:br>
              <a:rPr lang="en-US" b="1" i="1" dirty="0">
                <a:solidFill>
                  <a:srgbClr val="C00000"/>
                </a:solidFill>
                <a:latin typeface="Times New Roman" panose="02020603050405020304" pitchFamily="18" charset="0"/>
                <a:cs typeface="Times New Roman" panose="02020603050405020304" pitchFamily="18" charset="0"/>
              </a:rPr>
            </a:br>
            <a:r>
              <a:rPr lang="en-US" b="1" i="1" dirty="0">
                <a:solidFill>
                  <a:srgbClr val="C00000"/>
                </a:solidFill>
                <a:latin typeface="Times New Roman" panose="02020603050405020304" pitchFamily="18" charset="0"/>
                <a:cs typeface="Times New Roman" panose="02020603050405020304" pitchFamily="18" charset="0"/>
              </a:rPr>
              <a:t/>
            </a:r>
            <a:br>
              <a:rPr lang="en-US" b="1" i="1" dirty="0">
                <a:solidFill>
                  <a:srgbClr val="C00000"/>
                </a:solidFill>
                <a:latin typeface="Times New Roman" panose="02020603050405020304" pitchFamily="18" charset="0"/>
                <a:cs typeface="Times New Roman" panose="02020603050405020304" pitchFamily="18" charset="0"/>
              </a:rPr>
            </a:br>
            <a:r>
              <a:rPr lang="en-US" sz="3100" dirty="0">
                <a:latin typeface="Arial" panose="020B0604020202020204" pitchFamily="34" charset="0"/>
                <a:cs typeface="Arial" panose="020B0604020202020204" pitchFamily="34" charset="0"/>
              </a:rPr>
              <a:t>Beverley McClure – President</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Cynthia Schluter – Vice President</a:t>
            </a:r>
          </a:p>
        </p:txBody>
      </p:sp>
      <p:sp>
        <p:nvSpPr>
          <p:cNvPr id="3" name="Subtitle 2"/>
          <p:cNvSpPr>
            <a:spLocks noGrp="1"/>
          </p:cNvSpPr>
          <p:nvPr>
            <p:ph type="subTitle" idx="1"/>
          </p:nvPr>
        </p:nvSpPr>
        <p:spPr>
          <a:xfrm>
            <a:off x="1143000" y="3602038"/>
            <a:ext cx="6858000" cy="2874962"/>
          </a:xfrm>
        </p:spPr>
        <p:txBody>
          <a:bodyPr>
            <a:normAutofit fontScale="92500" lnSpcReduction="20000"/>
          </a:bodyPr>
          <a:lstStyle/>
          <a:p>
            <a:r>
              <a:rPr lang="en-US" sz="2000" dirty="0">
                <a:solidFill>
                  <a:schemeClr val="tx1"/>
                </a:solidFill>
                <a:latin typeface="Arial" panose="020B0604020202020204" pitchFamily="34" charset="0"/>
                <a:cs typeface="Arial" panose="020B0604020202020204" pitchFamily="34" charset="0"/>
              </a:rPr>
              <a:t>Cathy Foose and Kim Gilbert</a:t>
            </a:r>
          </a:p>
          <a:p>
            <a:r>
              <a:rPr lang="en-US" i="1" dirty="0">
                <a:solidFill>
                  <a:schemeClr val="tx1"/>
                </a:solidFill>
                <a:latin typeface="Arial" panose="020B0604020202020204" pitchFamily="34" charset="0"/>
                <a:cs typeface="Arial" panose="020B0604020202020204" pitchFamily="34" charset="0"/>
              </a:rPr>
              <a:t>Agencies and Applications Co-Chairs</a:t>
            </a:r>
          </a:p>
          <a:p>
            <a:r>
              <a:rPr lang="en-US" sz="900" i="1" dirty="0">
                <a:solidFill>
                  <a:schemeClr val="tx1"/>
                </a:solidFill>
                <a:latin typeface="Arial" panose="020B0604020202020204" pitchFamily="34" charset="0"/>
                <a:cs typeface="Arial" panose="020B0604020202020204" pitchFamily="34" charset="0"/>
              </a:rPr>
              <a:t> </a:t>
            </a:r>
          </a:p>
          <a:p>
            <a:r>
              <a:rPr lang="en-US" sz="2000" dirty="0">
                <a:solidFill>
                  <a:schemeClr val="tx1"/>
                </a:solidFill>
                <a:latin typeface="Arial" panose="020B0604020202020204" pitchFamily="34" charset="0"/>
                <a:cs typeface="Arial" panose="020B0604020202020204" pitchFamily="34" charset="0"/>
              </a:rPr>
              <a:t>Donna Harrison</a:t>
            </a:r>
          </a:p>
          <a:p>
            <a:r>
              <a:rPr lang="en-US" i="1" dirty="0">
                <a:solidFill>
                  <a:schemeClr val="tx1"/>
                </a:solidFill>
                <a:latin typeface="Arial" panose="020B0604020202020204" pitchFamily="34" charset="0"/>
                <a:cs typeface="Arial" panose="020B0604020202020204" pitchFamily="34" charset="0"/>
              </a:rPr>
              <a:t>Grant review co-chair</a:t>
            </a:r>
          </a:p>
          <a:p>
            <a:r>
              <a:rPr lang="en-US" sz="900" i="1" dirty="0">
                <a:solidFill>
                  <a:schemeClr val="tx1"/>
                </a:solidFill>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Kerry Quinn</a:t>
            </a:r>
          </a:p>
          <a:p>
            <a:r>
              <a:rPr lang="en-US" i="1" dirty="0">
                <a:solidFill>
                  <a:schemeClr val="tx1"/>
                </a:solidFill>
                <a:latin typeface="Arial" panose="020B0604020202020204" pitchFamily="34" charset="0"/>
                <a:cs typeface="Arial" panose="020B0604020202020204" pitchFamily="34" charset="0"/>
              </a:rPr>
              <a:t>Treasurer – Financial Review Chair</a:t>
            </a:r>
          </a:p>
          <a:p>
            <a:r>
              <a:rPr lang="en-US" sz="9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r>
            <a:br>
              <a:rPr lang="en-US" sz="2000" dirty="0">
                <a:solidFill>
                  <a:schemeClr val="tx1"/>
                </a:solidFill>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Peggy Vroman Gracy</a:t>
            </a:r>
          </a:p>
          <a:p>
            <a:r>
              <a:rPr lang="en-US" i="1" dirty="0">
                <a:latin typeface="Arial" panose="020B0604020202020204" pitchFamily="34" charset="0"/>
                <a:cs typeface="Arial" panose="020B0604020202020204" pitchFamily="34" charset="0"/>
              </a:rPr>
              <a:t>Grant Oversight and Outcomes Chair</a:t>
            </a:r>
            <a:endParaRPr lang="en-US"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714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709" y="328594"/>
            <a:ext cx="8144580" cy="798729"/>
          </a:xfrm>
          <a:prstGeom prst="rect">
            <a:avLst/>
          </a:prstGeom>
        </p:spPr>
        <p:txBody>
          <a:bodyPr vert="horz" wrap="square" lIns="0" tIns="181404" rIns="0" bIns="0" rtlCol="0">
            <a:spAutoFit/>
          </a:bodyPr>
          <a:lstStyle/>
          <a:p>
            <a:pPr marL="2786380" algn="l">
              <a:lnSpc>
                <a:spcPct val="100000"/>
              </a:lnSpc>
            </a:pPr>
            <a:r>
              <a:rPr sz="4000" b="1" spc="-10" dirty="0">
                <a:solidFill>
                  <a:srgbClr val="0070C0"/>
                </a:solidFill>
                <a:latin typeface="Arial" panose="020B0604020202020204" pitchFamily="34" charset="0"/>
                <a:cs typeface="Arial" panose="020B0604020202020204" pitchFamily="34" charset="0"/>
              </a:rPr>
              <a:t>Complian</a:t>
            </a:r>
            <a:r>
              <a:rPr lang="en-US" sz="4000" b="1" spc="-10" dirty="0">
                <a:solidFill>
                  <a:srgbClr val="0070C0"/>
                </a:solidFill>
                <a:latin typeface="Arial" panose="020B0604020202020204" pitchFamily="34" charset="0"/>
                <a:cs typeface="Arial" panose="020B0604020202020204" pitchFamily="34" charset="0"/>
              </a:rPr>
              <a:t>ce</a:t>
            </a:r>
            <a:endParaRPr sz="4000" b="1" dirty="0">
              <a:solidFill>
                <a:srgbClr val="0070C0"/>
              </a:solidFill>
              <a:latin typeface="Arial" panose="020B0604020202020204" pitchFamily="34" charset="0"/>
              <a:cs typeface="Arial" panose="020B0604020202020204" pitchFamily="34" charset="0"/>
            </a:endParaRPr>
          </a:p>
        </p:txBody>
      </p:sp>
      <p:sp>
        <p:nvSpPr>
          <p:cNvPr id="3" name="object 3"/>
          <p:cNvSpPr txBox="1"/>
          <p:nvPr/>
        </p:nvSpPr>
        <p:spPr>
          <a:xfrm>
            <a:off x="571816" y="1676400"/>
            <a:ext cx="8000365" cy="3646639"/>
          </a:xfrm>
          <a:prstGeom prst="rect">
            <a:avLst/>
          </a:prstGeom>
        </p:spPr>
        <p:txBody>
          <a:bodyPr vert="horz" wrap="square" lIns="0" tIns="0" rIns="0" bIns="0" rtlCol="0">
            <a:spAutoFit/>
          </a:bodyPr>
          <a:lstStyle/>
          <a:p>
            <a:pPr marL="354330" marR="185420" indent="-284480">
              <a:lnSpc>
                <a:spcPct val="100699"/>
              </a:lnSpc>
              <a:buFont typeface="Lucida Sans"/>
              <a:buChar char="•"/>
              <a:tabLst>
                <a:tab pos="354965" algn="l"/>
              </a:tabLst>
            </a:pPr>
            <a:r>
              <a:rPr sz="3600" spc="7" baseline="2415" dirty="0">
                <a:latin typeface="Arial" panose="020B0604020202020204" pitchFamily="34" charset="0"/>
                <a:cs typeface="Arial" panose="020B0604020202020204" pitchFamily="34" charset="0"/>
              </a:rPr>
              <a:t>Must </a:t>
            </a:r>
            <a:r>
              <a:rPr sz="3600" spc="15" baseline="2415" dirty="0">
                <a:latin typeface="Arial" panose="020B0604020202020204" pitchFamily="34" charset="0"/>
                <a:cs typeface="Arial" panose="020B0604020202020204" pitchFamily="34" charset="0"/>
              </a:rPr>
              <a:t>be serving and </a:t>
            </a:r>
            <a:r>
              <a:rPr sz="3600" baseline="2415" dirty="0">
                <a:latin typeface="Arial" panose="020B0604020202020204" pitchFamily="34" charset="0"/>
                <a:cs typeface="Arial" panose="020B0604020202020204" pitchFamily="34" charset="0"/>
              </a:rPr>
              <a:t>present </a:t>
            </a:r>
            <a:r>
              <a:rPr sz="3600" spc="7" baseline="2415" dirty="0">
                <a:latin typeface="Arial" panose="020B0604020202020204" pitchFamily="34" charset="0"/>
                <a:cs typeface="Arial" panose="020B0604020202020204" pitchFamily="34" charset="0"/>
              </a:rPr>
              <a:t>in </a:t>
            </a:r>
            <a:r>
              <a:rPr lang="en-US" sz="3600" spc="7" baseline="2415" dirty="0">
                <a:latin typeface="Arial" panose="020B0604020202020204" pitchFamily="34" charset="0"/>
                <a:cs typeface="Arial" panose="020B0604020202020204" pitchFamily="34" charset="0"/>
              </a:rPr>
              <a:t>one of the following counties:  Atascosa, Bandera, Bexar, Comal, Guadalupe, Kendall, Medina and Wilson</a:t>
            </a:r>
          </a:p>
          <a:p>
            <a:pPr marL="354330" marR="185420" indent="-284480">
              <a:lnSpc>
                <a:spcPct val="100699"/>
              </a:lnSpc>
              <a:buFont typeface="Lucida Sans"/>
              <a:buChar char="•"/>
              <a:tabLst>
                <a:tab pos="354965" algn="l"/>
              </a:tabLst>
            </a:pPr>
            <a:r>
              <a:rPr sz="3600" spc="7" baseline="2415" dirty="0">
                <a:latin typeface="Arial" panose="020B0604020202020204" pitchFamily="34" charset="0"/>
                <a:cs typeface="Arial" panose="020B0604020202020204" pitchFamily="34" charset="0"/>
              </a:rPr>
              <a:t>Must </a:t>
            </a:r>
            <a:r>
              <a:rPr sz="3600" spc="15" baseline="2415" dirty="0">
                <a:latin typeface="Arial" panose="020B0604020202020204" pitchFamily="34" charset="0"/>
                <a:cs typeface="Arial" panose="020B0604020202020204" pitchFamily="34" charset="0"/>
              </a:rPr>
              <a:t>be a 501</a:t>
            </a:r>
            <a:r>
              <a:rPr lang="en-US" sz="3600" spc="15" baseline="2415" dirty="0">
                <a:latin typeface="Arial" panose="020B0604020202020204" pitchFamily="34" charset="0"/>
                <a:cs typeface="Arial" panose="020B0604020202020204" pitchFamily="34" charset="0"/>
              </a:rPr>
              <a:t>(</a:t>
            </a:r>
            <a:r>
              <a:rPr sz="3600" spc="15" baseline="2415" dirty="0">
                <a:latin typeface="Arial" panose="020B0604020202020204" pitchFamily="34" charset="0"/>
                <a:cs typeface="Arial" panose="020B0604020202020204" pitchFamily="34" charset="0"/>
              </a:rPr>
              <a:t>c</a:t>
            </a:r>
            <a:r>
              <a:rPr lang="en-US" sz="3600" spc="15" baseline="2415" dirty="0">
                <a:latin typeface="Arial" panose="020B0604020202020204" pitchFamily="34" charset="0"/>
                <a:cs typeface="Arial" panose="020B0604020202020204" pitchFamily="34" charset="0"/>
              </a:rPr>
              <a:t>)</a:t>
            </a:r>
            <a:r>
              <a:rPr sz="3600" spc="-127" baseline="2415" dirty="0">
                <a:latin typeface="Arial" panose="020B0604020202020204" pitchFamily="34" charset="0"/>
                <a:cs typeface="Arial" panose="020B0604020202020204" pitchFamily="34" charset="0"/>
              </a:rPr>
              <a:t> </a:t>
            </a:r>
            <a:r>
              <a:rPr sz="3600" spc="7" baseline="2415" dirty="0">
                <a:latin typeface="Arial" panose="020B0604020202020204" pitchFamily="34" charset="0"/>
                <a:cs typeface="Arial" panose="020B0604020202020204" pitchFamily="34" charset="0"/>
              </a:rPr>
              <a:t>3</a:t>
            </a:r>
            <a:endParaRPr lang="en-US" sz="3600" spc="7" baseline="2415" dirty="0">
              <a:latin typeface="Arial" panose="020B0604020202020204" pitchFamily="34" charset="0"/>
              <a:cs typeface="Arial" panose="020B0604020202020204" pitchFamily="34" charset="0"/>
            </a:endParaRPr>
          </a:p>
          <a:p>
            <a:pPr marL="354330" indent="-284480">
              <a:spcBef>
                <a:spcPts val="645"/>
              </a:spcBef>
              <a:buFont typeface="Lucida Sans"/>
              <a:buChar char="•"/>
              <a:tabLst>
                <a:tab pos="354965" algn="l"/>
              </a:tabLst>
            </a:pPr>
            <a:r>
              <a:rPr lang="en-US" sz="3600" baseline="2415" dirty="0">
                <a:latin typeface="Arial" panose="020B0604020202020204" pitchFamily="34" charset="0"/>
                <a:cs typeface="Arial" panose="020B0604020202020204" pitchFamily="34" charset="0"/>
              </a:rPr>
              <a:t>Must be completed in two years</a:t>
            </a:r>
            <a:endParaRPr sz="3600" baseline="2415" dirty="0">
              <a:latin typeface="Arial" panose="020B0604020202020204" pitchFamily="34" charset="0"/>
              <a:cs typeface="Arial" panose="020B0604020202020204" pitchFamily="34" charset="0"/>
            </a:endParaRPr>
          </a:p>
          <a:p>
            <a:pPr marL="354330" indent="-284480">
              <a:spcBef>
                <a:spcPts val="595"/>
              </a:spcBef>
              <a:buFont typeface="Lucida Sans"/>
              <a:buChar char="•"/>
              <a:tabLst>
                <a:tab pos="354965" algn="l"/>
              </a:tabLst>
            </a:pPr>
            <a:r>
              <a:rPr sz="3600" spc="7" baseline="2415" dirty="0">
                <a:latin typeface="Arial" panose="020B0604020202020204" pitchFamily="34" charset="0"/>
                <a:cs typeface="Arial" panose="020B0604020202020204" pitchFamily="34" charset="0"/>
              </a:rPr>
              <a:t>Must </a:t>
            </a:r>
            <a:r>
              <a:rPr lang="en-US" sz="3600" spc="7" baseline="2415" dirty="0">
                <a:latin typeface="Arial" panose="020B0604020202020204" pitchFamily="34" charset="0"/>
                <a:cs typeface="Arial" panose="020B0604020202020204" pitchFamily="34" charset="0"/>
              </a:rPr>
              <a:t>identify with one Primary Focus Area. Does your project relate to other focus areas?</a:t>
            </a:r>
          </a:p>
          <a:p>
            <a:pPr marL="354330" indent="-284480">
              <a:spcBef>
                <a:spcPts val="595"/>
              </a:spcBef>
              <a:buFont typeface="Lucida Sans"/>
              <a:buChar char="•"/>
              <a:tabLst>
                <a:tab pos="354965" algn="l"/>
              </a:tabLst>
            </a:pPr>
            <a:r>
              <a:rPr lang="en-US" sz="3600" spc="7" baseline="2415" dirty="0">
                <a:latin typeface="Arial" panose="020B0604020202020204" pitchFamily="34" charset="0"/>
                <a:cs typeface="Arial" panose="020B0604020202020204" pitchFamily="34" charset="0"/>
              </a:rPr>
              <a:t>Will fund a new project </a:t>
            </a:r>
          </a:p>
          <a:p>
            <a:pPr marL="354330" indent="-284480">
              <a:spcBef>
                <a:spcPts val="595"/>
              </a:spcBef>
              <a:buFont typeface="Lucida Sans"/>
              <a:buChar char="•"/>
              <a:tabLst>
                <a:tab pos="354965" algn="l"/>
              </a:tabLst>
            </a:pPr>
            <a:r>
              <a:rPr lang="en-US" sz="3600" spc="7" baseline="2415" dirty="0">
                <a:latin typeface="Arial" panose="020B0604020202020204" pitchFamily="34" charset="0"/>
                <a:cs typeface="Arial" panose="020B0604020202020204" pitchFamily="34" charset="0"/>
              </a:rPr>
              <a:t>Will fund expansion/improvement of an existing project</a:t>
            </a:r>
          </a:p>
        </p:txBody>
      </p:sp>
    </p:spTree>
    <p:extLst>
      <p:ext uri="{BB962C8B-B14F-4D97-AF65-F5344CB8AC3E}">
        <p14:creationId xmlns:p14="http://schemas.microsoft.com/office/powerpoint/2010/main" val="230601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ormAutofit/>
          </a:bodyPr>
          <a:lstStyle/>
          <a:p>
            <a:r>
              <a:rPr lang="en-US" sz="4000" b="1" dirty="0">
                <a:solidFill>
                  <a:srgbClr val="0070C0"/>
                </a:solidFill>
                <a:latin typeface="Arial" panose="020B0604020202020204" pitchFamily="34" charset="0"/>
                <a:cs typeface="Arial" panose="020B0604020202020204" pitchFamily="34" charset="0"/>
              </a:rPr>
              <a:t>Eight Required Documents</a:t>
            </a:r>
          </a:p>
        </p:txBody>
      </p:sp>
      <p:sp>
        <p:nvSpPr>
          <p:cNvPr id="4" name="Content Placeholder 3"/>
          <p:cNvSpPr>
            <a:spLocks noGrp="1"/>
          </p:cNvSpPr>
          <p:nvPr>
            <p:ph idx="1"/>
          </p:nvPr>
        </p:nvSpPr>
        <p:spPr>
          <a:xfrm>
            <a:off x="317915" y="1600200"/>
            <a:ext cx="8839200" cy="4525963"/>
          </a:xfrm>
        </p:spPr>
        <p:txBody>
          <a:bodyPr>
            <a:noAutofit/>
          </a:bodyPr>
          <a:lstStyle/>
          <a:p>
            <a:pPr marL="514350" indent="-514350">
              <a:buFont typeface="+mj-lt"/>
              <a:buAutoNum type="arabicPeriod"/>
            </a:pPr>
            <a:r>
              <a:rPr lang="en-US" sz="2400" dirty="0">
                <a:latin typeface="Arial" panose="020B0604020202020204" pitchFamily="34" charset="0"/>
                <a:cs typeface="Arial" panose="020B0604020202020204" pitchFamily="34" charset="0"/>
              </a:rPr>
              <a:t>Project Budget </a:t>
            </a:r>
          </a:p>
          <a:p>
            <a:pPr marL="514350" indent="-514350">
              <a:buFont typeface="+mj-lt"/>
              <a:buAutoNum type="arabicPeriod"/>
            </a:pPr>
            <a:r>
              <a:rPr lang="en-US" sz="2400" dirty="0">
                <a:latin typeface="Arial" panose="020B0604020202020204" pitchFamily="34" charset="0"/>
                <a:cs typeface="Arial" panose="020B0604020202020204" pitchFamily="34" charset="0"/>
              </a:rPr>
              <a:t>Current Organizational Budget</a:t>
            </a:r>
          </a:p>
          <a:p>
            <a:pPr marL="514350" indent="-514350">
              <a:buFont typeface="+mj-lt"/>
              <a:buAutoNum type="arabicPeriod"/>
            </a:pPr>
            <a:r>
              <a:rPr lang="en-US" sz="2400" dirty="0">
                <a:latin typeface="Arial" panose="020B0604020202020204" pitchFamily="34" charset="0"/>
                <a:cs typeface="Arial" panose="020B0604020202020204" pitchFamily="34" charset="0"/>
              </a:rPr>
              <a:t>Historical Financial Statements</a:t>
            </a:r>
          </a:p>
          <a:p>
            <a:pPr marL="514350" indent="-514350">
              <a:buFont typeface="+mj-lt"/>
              <a:buAutoNum type="arabicPeriod"/>
            </a:pPr>
            <a:r>
              <a:rPr lang="en-US" sz="2400" dirty="0">
                <a:latin typeface="Arial" panose="020B0604020202020204" pitchFamily="34" charset="0"/>
                <a:cs typeface="Arial" panose="020B0604020202020204" pitchFamily="34" charset="0"/>
              </a:rPr>
              <a:t>Most Recent Audited Financial Statements</a:t>
            </a:r>
          </a:p>
          <a:p>
            <a:pPr marL="514350" indent="-514350">
              <a:buFont typeface="+mj-lt"/>
              <a:buAutoNum type="arabicPeriod"/>
            </a:pPr>
            <a:r>
              <a:rPr lang="en-US" sz="2400" dirty="0">
                <a:latin typeface="Arial" panose="020B0604020202020204" pitchFamily="34" charset="0"/>
                <a:cs typeface="Arial" panose="020B0604020202020204" pitchFamily="34" charset="0"/>
              </a:rPr>
              <a:t>IRS Determination Letter</a:t>
            </a:r>
          </a:p>
          <a:p>
            <a:pPr marL="514350" indent="-514350">
              <a:buFont typeface="+mj-lt"/>
              <a:buAutoNum type="arabicPeriod"/>
            </a:pPr>
            <a:r>
              <a:rPr lang="en-US" sz="2400" dirty="0">
                <a:latin typeface="Arial" panose="020B0604020202020204" pitchFamily="34" charset="0"/>
                <a:cs typeface="Arial" panose="020B0604020202020204" pitchFamily="34" charset="0"/>
              </a:rPr>
              <a:t>Organizational Chart</a:t>
            </a:r>
          </a:p>
          <a:p>
            <a:pPr marL="514350" indent="-514350">
              <a:buFont typeface="+mj-lt"/>
              <a:buAutoNum type="arabicPeriod"/>
            </a:pPr>
            <a:r>
              <a:rPr lang="en-US" sz="2400" dirty="0">
                <a:latin typeface="Arial" panose="020B0604020202020204" pitchFamily="34" charset="0"/>
                <a:cs typeface="Arial" panose="020B0604020202020204" pitchFamily="34" charset="0"/>
              </a:rPr>
              <a:t>List of Board Members</a:t>
            </a:r>
          </a:p>
          <a:p>
            <a:pPr marL="514350" indent="-514350">
              <a:buFont typeface="+mj-lt"/>
              <a:buAutoNum type="arabicPeriod"/>
            </a:pPr>
            <a:r>
              <a:rPr lang="en-US" sz="2400" dirty="0">
                <a:latin typeface="Arial" panose="020B0604020202020204" pitchFamily="34" charset="0"/>
                <a:cs typeface="Arial" panose="020B0604020202020204" pitchFamily="34" charset="0"/>
              </a:rPr>
              <a:t>MOUs or Letters of Commitment From Any Agency Collaborating on the Proposed Project</a:t>
            </a:r>
          </a:p>
        </p:txBody>
      </p:sp>
    </p:spTree>
    <p:extLst>
      <p:ext uri="{BB962C8B-B14F-4D97-AF65-F5344CB8AC3E}">
        <p14:creationId xmlns:p14="http://schemas.microsoft.com/office/powerpoint/2010/main" val="301842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754841"/>
            <a:ext cx="7772400" cy="852518"/>
          </a:xfrm>
          <a:prstGeom prst="rect">
            <a:avLst/>
          </a:prstGeom>
        </p:spPr>
        <p:txBody>
          <a:bodyPr vert="horz" wrap="square" lIns="0" tIns="158473" rIns="0" bIns="0" rtlCol="0">
            <a:spAutoFit/>
          </a:bodyPr>
          <a:lstStyle/>
          <a:p>
            <a:pPr marL="3181350" algn="l">
              <a:lnSpc>
                <a:spcPct val="100000"/>
              </a:lnSpc>
            </a:pPr>
            <a:r>
              <a:rPr b="1" dirty="0">
                <a:solidFill>
                  <a:srgbClr val="0070C0"/>
                </a:solidFill>
                <a:latin typeface="Arial" panose="020B0604020202020204" pitchFamily="34" charset="0"/>
                <a:cs typeface="Arial" panose="020B0604020202020204" pitchFamily="34" charset="0"/>
              </a:rPr>
              <a:t>C</a:t>
            </a:r>
            <a:r>
              <a:rPr b="1" spc="-5" dirty="0">
                <a:solidFill>
                  <a:srgbClr val="0070C0"/>
                </a:solidFill>
                <a:latin typeface="Arial" panose="020B0604020202020204" pitchFamily="34" charset="0"/>
                <a:cs typeface="Arial" panose="020B0604020202020204" pitchFamily="34" charset="0"/>
              </a:rPr>
              <a:t>on</a:t>
            </a:r>
            <a:r>
              <a:rPr b="1" dirty="0">
                <a:solidFill>
                  <a:srgbClr val="0070C0"/>
                </a:solidFill>
                <a:latin typeface="Arial" panose="020B0604020202020204" pitchFamily="34" charset="0"/>
                <a:cs typeface="Arial" panose="020B0604020202020204" pitchFamily="34" charset="0"/>
              </a:rPr>
              <a:t>ci</a:t>
            </a:r>
            <a:r>
              <a:rPr b="1" spc="-5" dirty="0">
                <a:solidFill>
                  <a:srgbClr val="0070C0"/>
                </a:solidFill>
                <a:latin typeface="Arial" panose="020B0604020202020204" pitchFamily="34" charset="0"/>
                <a:cs typeface="Arial" panose="020B0604020202020204" pitchFamily="34" charset="0"/>
              </a:rPr>
              <a:t>se</a:t>
            </a:r>
          </a:p>
        </p:txBody>
      </p:sp>
      <p:sp>
        <p:nvSpPr>
          <p:cNvPr id="3" name="object 3"/>
          <p:cNvSpPr txBox="1">
            <a:spLocks noGrp="1"/>
          </p:cNvSpPr>
          <p:nvPr>
            <p:ph idx="1"/>
          </p:nvPr>
        </p:nvSpPr>
        <p:spPr>
          <a:xfrm>
            <a:off x="685800" y="1752600"/>
            <a:ext cx="7772400" cy="2696379"/>
          </a:xfrm>
          <a:prstGeom prst="rect">
            <a:avLst/>
          </a:prstGeom>
        </p:spPr>
        <p:txBody>
          <a:bodyPr vert="horz" wrap="square" lIns="0" tIns="0" rIns="0" bIns="0" rtlCol="0">
            <a:spAutoFit/>
          </a:bodyPr>
          <a:lstStyle/>
          <a:p>
            <a:pPr marL="0" indent="0">
              <a:lnSpc>
                <a:spcPct val="100000"/>
              </a:lnSpc>
              <a:buNone/>
            </a:pPr>
            <a:r>
              <a:rPr sz="2400" b="1" spc="-10" dirty="0">
                <a:solidFill>
                  <a:schemeClr val="tx1"/>
                </a:solidFill>
                <a:latin typeface="Arial" panose="020B0604020202020204" pitchFamily="34" charset="0"/>
                <a:cs typeface="Arial" panose="020B0604020202020204" pitchFamily="34" charset="0"/>
              </a:rPr>
              <a:t>Be</a:t>
            </a:r>
            <a:r>
              <a:rPr sz="2400" b="1" spc="-60" dirty="0">
                <a:solidFill>
                  <a:schemeClr val="tx1"/>
                </a:solidFill>
                <a:latin typeface="Arial" panose="020B0604020202020204" pitchFamily="34" charset="0"/>
                <a:cs typeface="Arial" panose="020B0604020202020204" pitchFamily="34" charset="0"/>
              </a:rPr>
              <a:t> </a:t>
            </a:r>
            <a:r>
              <a:rPr sz="2400" b="1" spc="-10" dirty="0">
                <a:solidFill>
                  <a:schemeClr val="tx1"/>
                </a:solidFill>
                <a:latin typeface="Arial" panose="020B0604020202020204" pitchFamily="34" charset="0"/>
                <a:cs typeface="Arial" panose="020B0604020202020204" pitchFamily="34" charset="0"/>
              </a:rPr>
              <a:t>Concise:</a:t>
            </a:r>
          </a:p>
          <a:p>
            <a:pPr marL="327660" marR="113664" indent="-315595">
              <a:lnSpc>
                <a:spcPts val="3240"/>
              </a:lnSpc>
              <a:spcBef>
                <a:spcPts val="765"/>
              </a:spcBef>
            </a:pPr>
            <a:r>
              <a:rPr sz="2400" spc="-25" dirty="0">
                <a:solidFill>
                  <a:srgbClr val="000000"/>
                </a:solidFill>
                <a:latin typeface="Arial" panose="020B0604020202020204" pitchFamily="34" charset="0"/>
                <a:cs typeface="Arial" panose="020B0604020202020204" pitchFamily="34" charset="0"/>
              </a:rPr>
              <a:t>Succinctly </a:t>
            </a:r>
            <a:r>
              <a:rPr sz="2400" spc="-15" dirty="0">
                <a:solidFill>
                  <a:srgbClr val="000000"/>
                </a:solidFill>
                <a:latin typeface="Arial" panose="020B0604020202020204" pitchFamily="34" charset="0"/>
                <a:cs typeface="Arial" panose="020B0604020202020204" pitchFamily="34" charset="0"/>
              </a:rPr>
              <a:t>tell your story</a:t>
            </a:r>
            <a:r>
              <a:rPr lang="en-US" sz="2400" spc="-15" dirty="0">
                <a:solidFill>
                  <a:srgbClr val="000000"/>
                </a:solidFill>
                <a:latin typeface="Arial" panose="020B0604020202020204" pitchFamily="34" charset="0"/>
                <a:cs typeface="Arial" panose="020B0604020202020204" pitchFamily="34" charset="0"/>
              </a:rPr>
              <a:t>.</a:t>
            </a:r>
            <a:r>
              <a:rPr sz="2400" spc="-15" dirty="0">
                <a:solidFill>
                  <a:srgbClr val="000000"/>
                </a:solidFill>
                <a:latin typeface="Arial" panose="020B0604020202020204" pitchFamily="34" charset="0"/>
                <a:cs typeface="Arial" panose="020B0604020202020204" pitchFamily="34" charset="0"/>
              </a:rPr>
              <a:t> </a:t>
            </a:r>
            <a:endParaRPr lang="en-US" sz="2400" spc="-15" dirty="0">
              <a:solidFill>
                <a:srgbClr val="000000"/>
              </a:solidFill>
              <a:latin typeface="Arial" panose="020B0604020202020204" pitchFamily="34" charset="0"/>
              <a:cs typeface="Arial" panose="020B0604020202020204" pitchFamily="34" charset="0"/>
            </a:endParaRPr>
          </a:p>
          <a:p>
            <a:pPr marL="327660" marR="113664" indent="-315595">
              <a:lnSpc>
                <a:spcPts val="3240"/>
              </a:lnSpc>
              <a:spcBef>
                <a:spcPts val="765"/>
              </a:spcBef>
            </a:pPr>
            <a:r>
              <a:rPr sz="2400" spc="-60" dirty="0">
                <a:solidFill>
                  <a:srgbClr val="000000"/>
                </a:solidFill>
                <a:latin typeface="Arial" panose="020B0604020202020204" pitchFamily="34" charset="0"/>
                <a:cs typeface="Arial" panose="020B0604020202020204" pitchFamily="34" charset="0"/>
              </a:rPr>
              <a:t>Avoid </a:t>
            </a:r>
            <a:r>
              <a:rPr sz="2400" spc="-10" dirty="0">
                <a:solidFill>
                  <a:srgbClr val="000000"/>
                </a:solidFill>
                <a:latin typeface="Arial" panose="020B0604020202020204" pitchFamily="34" charset="0"/>
                <a:cs typeface="Arial" panose="020B0604020202020204" pitchFamily="34" charset="0"/>
              </a:rPr>
              <a:t>redundancy </a:t>
            </a:r>
            <a:r>
              <a:rPr sz="2400" spc="-5" dirty="0">
                <a:solidFill>
                  <a:srgbClr val="000000"/>
                </a:solidFill>
                <a:latin typeface="Arial" panose="020B0604020202020204" pitchFamily="34" charset="0"/>
                <a:cs typeface="Arial" panose="020B0604020202020204" pitchFamily="34" charset="0"/>
              </a:rPr>
              <a:t>– </a:t>
            </a:r>
            <a:r>
              <a:rPr sz="2400" spc="-15" dirty="0">
                <a:solidFill>
                  <a:srgbClr val="000000"/>
                </a:solidFill>
                <a:latin typeface="Arial" panose="020B0604020202020204" pitchFamily="34" charset="0"/>
                <a:cs typeface="Arial" panose="020B0604020202020204" pitchFamily="34" charset="0"/>
              </a:rPr>
              <a:t>Remember </a:t>
            </a:r>
            <a:r>
              <a:rPr sz="2400" spc="-20" dirty="0">
                <a:solidFill>
                  <a:srgbClr val="000000"/>
                </a:solidFill>
                <a:latin typeface="Arial" panose="020B0604020202020204" pitchFamily="34" charset="0"/>
                <a:cs typeface="Arial" panose="020B0604020202020204" pitchFamily="34" charset="0"/>
              </a:rPr>
              <a:t>reviewers </a:t>
            </a:r>
            <a:r>
              <a:rPr sz="2400" spc="-25" dirty="0">
                <a:solidFill>
                  <a:srgbClr val="000000"/>
                </a:solidFill>
                <a:latin typeface="Arial" panose="020B0604020202020204" pitchFamily="34" charset="0"/>
                <a:cs typeface="Arial" panose="020B0604020202020204" pitchFamily="34" charset="0"/>
              </a:rPr>
              <a:t>have</a:t>
            </a:r>
            <a:r>
              <a:rPr lang="en-US" sz="2400" spc="-25" dirty="0">
                <a:solidFill>
                  <a:srgbClr val="000000"/>
                </a:solidFill>
                <a:latin typeface="Arial" panose="020B0604020202020204" pitchFamily="34" charset="0"/>
                <a:cs typeface="Arial" panose="020B0604020202020204" pitchFamily="34" charset="0"/>
              </a:rPr>
              <a:t> 1</a:t>
            </a:r>
            <a:r>
              <a:rPr sz="2400" spc="-10" dirty="0">
                <a:solidFill>
                  <a:srgbClr val="000000"/>
                </a:solidFill>
                <a:latin typeface="Arial" panose="020B0604020202020204" pitchFamily="34" charset="0"/>
                <a:cs typeface="Arial" panose="020B0604020202020204" pitchFamily="34" charset="0"/>
              </a:rPr>
              <a:t>0</a:t>
            </a:r>
            <a:r>
              <a:rPr lang="en-US" sz="2400" spc="-10" dirty="0">
                <a:solidFill>
                  <a:srgbClr val="000000"/>
                </a:solidFill>
                <a:latin typeface="Arial" panose="020B0604020202020204" pitchFamily="34" charset="0"/>
                <a:cs typeface="Arial" panose="020B0604020202020204" pitchFamily="34" charset="0"/>
              </a:rPr>
              <a:t> </a:t>
            </a:r>
            <a:r>
              <a:rPr sz="2400" spc="-5" dirty="0">
                <a:solidFill>
                  <a:srgbClr val="000000"/>
                </a:solidFill>
                <a:latin typeface="Arial" panose="020B0604020202020204" pitchFamily="34" charset="0"/>
                <a:cs typeface="Arial" panose="020B0604020202020204" pitchFamily="34" charset="0"/>
              </a:rPr>
              <a:t>– </a:t>
            </a:r>
            <a:r>
              <a:rPr sz="2400" spc="-10" dirty="0">
                <a:solidFill>
                  <a:srgbClr val="000000"/>
                </a:solidFill>
                <a:latin typeface="Arial" panose="020B0604020202020204" pitchFamily="34" charset="0"/>
                <a:cs typeface="Arial" panose="020B0604020202020204" pitchFamily="34" charset="0"/>
              </a:rPr>
              <a:t>40 applications </a:t>
            </a:r>
            <a:r>
              <a:rPr sz="2400" spc="-20" dirty="0">
                <a:solidFill>
                  <a:srgbClr val="000000"/>
                </a:solidFill>
                <a:latin typeface="Arial" panose="020B0604020202020204" pitchFamily="34" charset="0"/>
                <a:cs typeface="Arial" panose="020B0604020202020204" pitchFamily="34" charset="0"/>
              </a:rPr>
              <a:t>to</a:t>
            </a:r>
            <a:r>
              <a:rPr sz="2400" spc="-40" dirty="0">
                <a:solidFill>
                  <a:srgbClr val="000000"/>
                </a:solidFill>
                <a:latin typeface="Arial" panose="020B0604020202020204" pitchFamily="34" charset="0"/>
                <a:cs typeface="Arial" panose="020B0604020202020204" pitchFamily="34" charset="0"/>
              </a:rPr>
              <a:t> </a:t>
            </a:r>
            <a:r>
              <a:rPr sz="2400" spc="-15" dirty="0">
                <a:solidFill>
                  <a:srgbClr val="000000"/>
                </a:solidFill>
                <a:latin typeface="Arial" panose="020B0604020202020204" pitchFamily="34" charset="0"/>
                <a:cs typeface="Arial" panose="020B0604020202020204" pitchFamily="34" charset="0"/>
              </a:rPr>
              <a:t>read</a:t>
            </a:r>
            <a:r>
              <a:rPr lang="en-US" sz="2400" spc="-15" dirty="0">
                <a:solidFill>
                  <a:srgbClr val="000000"/>
                </a:solidFill>
                <a:latin typeface="Arial" panose="020B0604020202020204" pitchFamily="34" charset="0"/>
                <a:cs typeface="Arial" panose="020B0604020202020204" pitchFamily="34" charset="0"/>
              </a:rPr>
              <a:t>.</a:t>
            </a:r>
            <a:endParaRPr sz="2400" spc="-15" dirty="0">
              <a:solidFill>
                <a:srgbClr val="000000"/>
              </a:solidFill>
              <a:latin typeface="Arial" panose="020B0604020202020204" pitchFamily="34" charset="0"/>
              <a:cs typeface="Arial" panose="020B0604020202020204" pitchFamily="34" charset="0"/>
            </a:endParaRPr>
          </a:p>
          <a:p>
            <a:pPr marL="327660" marR="5080" indent="-315595">
              <a:lnSpc>
                <a:spcPts val="3240"/>
              </a:lnSpc>
              <a:spcBef>
                <a:spcPts val="765"/>
              </a:spcBef>
            </a:pPr>
            <a:r>
              <a:rPr sz="2400" spc="-60" dirty="0">
                <a:solidFill>
                  <a:srgbClr val="000000"/>
                </a:solidFill>
                <a:latin typeface="Arial" panose="020B0604020202020204" pitchFamily="34" charset="0"/>
                <a:cs typeface="Arial" panose="020B0604020202020204" pitchFamily="34" charset="0"/>
              </a:rPr>
              <a:t>Avoid </a:t>
            </a:r>
            <a:r>
              <a:rPr sz="2400" spc="-15" dirty="0">
                <a:solidFill>
                  <a:srgbClr val="000000"/>
                </a:solidFill>
                <a:latin typeface="Arial" panose="020B0604020202020204" pitchFamily="34" charset="0"/>
                <a:cs typeface="Arial" panose="020B0604020202020204" pitchFamily="34" charset="0"/>
              </a:rPr>
              <a:t>generalizations </a:t>
            </a:r>
            <a:r>
              <a:rPr sz="2400" spc="-5" dirty="0">
                <a:solidFill>
                  <a:srgbClr val="000000"/>
                </a:solidFill>
                <a:latin typeface="Arial" panose="020B0604020202020204" pitchFamily="34" charset="0"/>
                <a:cs typeface="Arial" panose="020B0604020202020204" pitchFamily="34" charset="0"/>
              </a:rPr>
              <a:t>– </a:t>
            </a:r>
            <a:r>
              <a:rPr lang="en-US" sz="2400" spc="-5" dirty="0">
                <a:solidFill>
                  <a:srgbClr val="000000"/>
                </a:solidFill>
                <a:latin typeface="Arial" panose="020B0604020202020204" pitchFamily="34" charset="0"/>
                <a:cs typeface="Arial" panose="020B0604020202020204" pitchFamily="34" charset="0"/>
              </a:rPr>
              <a:t>State your case with specificity using </a:t>
            </a:r>
            <a:r>
              <a:rPr lang="en-US" sz="2400" spc="-15" dirty="0">
                <a:solidFill>
                  <a:schemeClr val="tx1"/>
                </a:solidFill>
                <a:latin typeface="Arial" panose="020B0604020202020204" pitchFamily="34" charset="0"/>
                <a:cs typeface="Arial" panose="020B0604020202020204" pitchFamily="34" charset="0"/>
              </a:rPr>
              <a:t>evidence where possible.</a:t>
            </a:r>
            <a:endParaRP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78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Autofit/>
          </a:bodyPr>
          <a:lstStyle/>
          <a:p>
            <a:pPr algn="ctr"/>
            <a:r>
              <a:rPr lang="en-US" sz="4000" b="1" dirty="0">
                <a:solidFill>
                  <a:srgbClr val="0070C0"/>
                </a:solidFill>
                <a:latin typeface="Arial" panose="020B0604020202020204" pitchFamily="34" charset="0"/>
                <a:cs typeface="Arial" panose="020B0604020202020204" pitchFamily="34" charset="0"/>
              </a:rPr>
              <a:t>Compelling</a:t>
            </a:r>
            <a:br>
              <a:rPr lang="en-US" sz="4000" b="1" dirty="0">
                <a:solidFill>
                  <a:srgbClr val="0070C0"/>
                </a:solidFill>
                <a:latin typeface="Arial" panose="020B0604020202020204" pitchFamily="34" charset="0"/>
                <a:cs typeface="Arial" panose="020B0604020202020204" pitchFamily="34" charset="0"/>
              </a:rPr>
            </a:br>
            <a:r>
              <a:rPr lang="en-US" sz="4000" b="1" dirty="0">
                <a:solidFill>
                  <a:srgbClr val="0070C0"/>
                </a:solidFill>
                <a:latin typeface="Arial" panose="020B0604020202020204" pitchFamily="34" charset="0"/>
                <a:cs typeface="Arial" panose="020B0604020202020204" pitchFamily="34" charset="0"/>
              </a:rPr>
              <a:t>Markers of High Impact Grants</a:t>
            </a:r>
          </a:p>
        </p:txBody>
      </p:sp>
      <p:sp>
        <p:nvSpPr>
          <p:cNvPr id="3" name="Text Placeholder 2"/>
          <p:cNvSpPr>
            <a:spLocks noGrp="1"/>
          </p:cNvSpPr>
          <p:nvPr>
            <p:ph idx="1"/>
          </p:nvPr>
        </p:nvSpPr>
        <p:spPr>
          <a:xfrm>
            <a:off x="685800" y="1981200"/>
            <a:ext cx="7924800" cy="4495800"/>
          </a:xfrm>
        </p:spPr>
        <p:txBody>
          <a:bodyPr>
            <a:normAutofit fontScale="92500" lnSpcReduction="10000"/>
          </a:bodyPr>
          <a:lstStyle/>
          <a:p>
            <a:pPr lvl="0"/>
            <a:r>
              <a:rPr lang="en-US" sz="2400" dirty="0">
                <a:solidFill>
                  <a:schemeClr val="tx1"/>
                </a:solidFill>
                <a:latin typeface="Arial" panose="020B0604020202020204" pitchFamily="34" charset="0"/>
                <a:cs typeface="Arial" panose="020B0604020202020204" pitchFamily="34" charset="0"/>
              </a:rPr>
              <a:t>A high impact grant will address a critical need in one or more of the five focus areas.</a:t>
            </a:r>
          </a:p>
          <a:p>
            <a:pPr lvl="0"/>
            <a:r>
              <a:rPr lang="en-US" sz="2400" dirty="0">
                <a:solidFill>
                  <a:schemeClr val="tx1"/>
                </a:solidFill>
                <a:latin typeface="Arial" panose="020B0604020202020204" pitchFamily="34" charset="0"/>
                <a:cs typeface="Arial" panose="020B0604020202020204" pitchFamily="34" charset="0"/>
              </a:rPr>
              <a:t>A high impact grant will improve the quality of life for people in Bexar County and/or the contiguous counties.</a:t>
            </a:r>
          </a:p>
          <a:p>
            <a:pPr lvl="0"/>
            <a:r>
              <a:rPr lang="en-US" sz="2400" dirty="0">
                <a:solidFill>
                  <a:schemeClr val="tx1"/>
                </a:solidFill>
                <a:latin typeface="Arial" panose="020B0604020202020204" pitchFamily="34" charset="0"/>
                <a:cs typeface="Arial" panose="020B0604020202020204" pitchFamily="34" charset="0"/>
              </a:rPr>
              <a:t>A high impact grant will either benefit a large population or a small population in a major way.</a:t>
            </a:r>
          </a:p>
          <a:p>
            <a:pPr lvl="0"/>
            <a:r>
              <a:rPr lang="en-US" sz="2400" dirty="0">
                <a:solidFill>
                  <a:schemeClr val="tx1"/>
                </a:solidFill>
                <a:latin typeface="Arial" panose="020B0604020202020204" pitchFamily="34" charset="0"/>
                <a:cs typeface="Arial" panose="020B0604020202020204" pitchFamily="34" charset="0"/>
              </a:rPr>
              <a:t>A high impact grant will result in an innovative approach to address a critical problem or will expand upon an already existing successful approach.</a:t>
            </a:r>
          </a:p>
          <a:p>
            <a:pPr lvl="0"/>
            <a:r>
              <a:rPr lang="en-US" sz="2400" dirty="0">
                <a:solidFill>
                  <a:schemeClr val="tx1"/>
                </a:solidFill>
                <a:latin typeface="Arial" panose="020B0604020202020204" pitchFamily="34" charset="0"/>
                <a:cs typeface="Arial" panose="020B0604020202020204" pitchFamily="34" charset="0"/>
              </a:rPr>
              <a:t>A high impact grant will support a comprehensive and holistic approach to the problem being addressed. </a:t>
            </a:r>
          </a:p>
          <a:p>
            <a:pPr lvl="0"/>
            <a:r>
              <a:rPr lang="en-US" sz="2400" dirty="0">
                <a:latin typeface="Arial" panose="020B0604020202020204" pitchFamily="34" charset="0"/>
                <a:cs typeface="Arial" panose="020B0604020202020204" pitchFamily="34" charset="0"/>
              </a:rPr>
              <a:t>A high impact grant will result in compelling and measurable outcomes. </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28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3432"/>
            <a:ext cx="7772400" cy="1470025"/>
          </a:xfrm>
        </p:spPr>
        <p:txBody>
          <a:bodyPr>
            <a:normAutofit fontScale="90000"/>
          </a:bodyPr>
          <a:lstStyle/>
          <a:p>
            <a:r>
              <a:rPr lang="en-US" sz="5400" b="1" dirty="0">
                <a:latin typeface="American Typewriter"/>
                <a:cs typeface="American Typewriter"/>
              </a:rPr>
              <a:t>Financial Documentation</a:t>
            </a:r>
          </a:p>
        </p:txBody>
      </p:sp>
      <p:pic>
        <p:nvPicPr>
          <p:cNvPr id="4" name="Picture 3" descr="stk19975boj.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268" y="2720216"/>
            <a:ext cx="2175870" cy="2925818"/>
          </a:xfrm>
          <a:prstGeom prst="rect">
            <a:avLst/>
          </a:prstGeom>
        </p:spPr>
      </p:pic>
    </p:spTree>
    <p:extLst>
      <p:ext uri="{BB962C8B-B14F-4D97-AF65-F5344CB8AC3E}">
        <p14:creationId xmlns:p14="http://schemas.microsoft.com/office/powerpoint/2010/main" val="394580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458200" cy="1325563"/>
          </a:xfrm>
        </p:spPr>
        <p:txBody>
          <a:bodyPr>
            <a:normAutofit/>
          </a:bodyPr>
          <a:lstStyle/>
          <a:p>
            <a:pPr algn="ctr"/>
            <a:r>
              <a:rPr lang="en-US" sz="4000" b="1" dirty="0">
                <a:latin typeface="American Typewriter"/>
                <a:cs typeface="American Typewriter"/>
              </a:rPr>
              <a:t>Financial Review Guidelines</a:t>
            </a:r>
          </a:p>
        </p:txBody>
      </p:sp>
      <p:sp>
        <p:nvSpPr>
          <p:cNvPr id="4" name="TextBox 3"/>
          <p:cNvSpPr txBox="1"/>
          <p:nvPr/>
        </p:nvSpPr>
        <p:spPr>
          <a:xfrm>
            <a:off x="1430632" y="1635117"/>
            <a:ext cx="6496236" cy="4524315"/>
          </a:xfrm>
          <a:prstGeom prst="rect">
            <a:avLst/>
          </a:prstGeom>
          <a:noFill/>
        </p:spPr>
        <p:txBody>
          <a:bodyPr wrap="square" rtlCol="0">
            <a:spAutoFit/>
          </a:bodyPr>
          <a:lstStyle/>
          <a:p>
            <a:pPr marL="342900" indent="-342900">
              <a:buAutoNum type="arabicPeriod"/>
            </a:pPr>
            <a:r>
              <a:rPr lang="en-US" sz="2400" b="1" dirty="0">
                <a:latin typeface="American Typewriter"/>
                <a:cs typeface="American Typewriter"/>
              </a:rPr>
              <a:t>Liquidity</a:t>
            </a:r>
          </a:p>
          <a:p>
            <a:pPr marL="342900" indent="-342900">
              <a:buAutoNum type="arabicPeriod"/>
            </a:pPr>
            <a:endParaRPr lang="en-US" sz="2400" b="1" dirty="0">
              <a:latin typeface="American Typewriter"/>
              <a:cs typeface="American Typewriter"/>
            </a:endParaRPr>
          </a:p>
          <a:p>
            <a:pPr marL="342900" indent="-342900">
              <a:buAutoNum type="arabicPeriod"/>
            </a:pPr>
            <a:r>
              <a:rPr lang="en-US" sz="2400" b="1" dirty="0">
                <a:latin typeface="American Typewriter"/>
                <a:cs typeface="American Typewriter"/>
              </a:rPr>
              <a:t>Sufficiency of Reserves</a:t>
            </a:r>
          </a:p>
          <a:p>
            <a:pPr marL="342900" indent="-342900">
              <a:buAutoNum type="arabicPeriod"/>
            </a:pPr>
            <a:endParaRPr lang="en-US" sz="2400" b="1" dirty="0">
              <a:latin typeface="American Typewriter"/>
              <a:cs typeface="American Typewriter"/>
            </a:endParaRPr>
          </a:p>
          <a:p>
            <a:pPr marL="342900" indent="-342900">
              <a:buAutoNum type="arabicPeriod"/>
            </a:pPr>
            <a:r>
              <a:rPr lang="en-US" sz="2400" b="1" dirty="0">
                <a:latin typeface="American Typewriter"/>
                <a:cs typeface="American Typewriter"/>
              </a:rPr>
              <a:t>Balance between Program, Management and Fundraising Expenses</a:t>
            </a:r>
          </a:p>
          <a:p>
            <a:pPr marL="342900" indent="-342900">
              <a:buAutoNum type="arabicPeriod"/>
            </a:pPr>
            <a:endParaRPr lang="en-US" sz="2400" b="1" dirty="0">
              <a:latin typeface="American Typewriter"/>
              <a:cs typeface="American Typewriter"/>
            </a:endParaRPr>
          </a:p>
          <a:p>
            <a:pPr marL="342900" indent="-342900">
              <a:buAutoNum type="arabicPeriod"/>
            </a:pPr>
            <a:r>
              <a:rPr lang="en-US" sz="2400" b="1" dirty="0">
                <a:latin typeface="American Typewriter"/>
                <a:cs typeface="American Typewriter"/>
              </a:rPr>
              <a:t>Sustainability of Revenue Streams</a:t>
            </a:r>
          </a:p>
          <a:p>
            <a:pPr marL="342900" indent="-342900">
              <a:buAutoNum type="arabicPeriod"/>
            </a:pPr>
            <a:endParaRPr lang="en-US" sz="2400" b="1" dirty="0">
              <a:latin typeface="American Typewriter"/>
              <a:cs typeface="American Typewriter"/>
            </a:endParaRPr>
          </a:p>
          <a:p>
            <a:pPr marL="342900" indent="-342900">
              <a:buAutoNum type="arabicPeriod"/>
            </a:pPr>
            <a:r>
              <a:rPr lang="en-US" sz="2400" b="1" dirty="0">
                <a:latin typeface="American Typewriter"/>
                <a:cs typeface="American Typewriter"/>
              </a:rPr>
              <a:t>Consistency</a:t>
            </a:r>
          </a:p>
        </p:txBody>
      </p:sp>
    </p:spTree>
    <p:extLst>
      <p:ext uri="{BB962C8B-B14F-4D97-AF65-F5344CB8AC3E}">
        <p14:creationId xmlns:p14="http://schemas.microsoft.com/office/powerpoint/2010/main" val="1626570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merican Typewriter"/>
                <a:cs typeface="American Typewriter"/>
              </a:rPr>
              <a:t>Project Sustainability</a:t>
            </a:r>
          </a:p>
        </p:txBody>
      </p:sp>
      <p:sp>
        <p:nvSpPr>
          <p:cNvPr id="4" name="TextBox 3"/>
          <p:cNvSpPr txBox="1"/>
          <p:nvPr/>
        </p:nvSpPr>
        <p:spPr>
          <a:xfrm>
            <a:off x="1430632" y="1635117"/>
            <a:ext cx="6496236" cy="4524315"/>
          </a:xfrm>
          <a:prstGeom prst="rect">
            <a:avLst/>
          </a:prstGeom>
          <a:noFill/>
        </p:spPr>
        <p:txBody>
          <a:bodyPr wrap="square" rtlCol="0">
            <a:spAutoFit/>
          </a:bodyPr>
          <a:lstStyle/>
          <a:p>
            <a:pPr marL="342900" indent="-342900">
              <a:buFontTx/>
              <a:buChar char="•"/>
            </a:pPr>
            <a:r>
              <a:rPr lang="en-US" sz="2400" b="1" dirty="0">
                <a:latin typeface="American Typewriter"/>
                <a:cs typeface="American Typewriter"/>
              </a:rPr>
              <a:t>Does the project require additional funding beyond the grant?</a:t>
            </a:r>
          </a:p>
          <a:p>
            <a:pPr marL="342900" indent="-342900">
              <a:buFontTx/>
              <a:buChar char="•"/>
            </a:pPr>
            <a:endParaRPr lang="en-US" sz="2400" b="1" dirty="0">
              <a:latin typeface="American Typewriter"/>
              <a:cs typeface="American Typewriter"/>
            </a:endParaRPr>
          </a:p>
          <a:p>
            <a:pPr marL="342900" indent="-342900">
              <a:buFontTx/>
              <a:buChar char="•"/>
            </a:pPr>
            <a:r>
              <a:rPr lang="en-US" sz="2400" b="1" dirty="0">
                <a:latin typeface="American Typewriter"/>
                <a:cs typeface="American Typewriter"/>
              </a:rPr>
              <a:t>How will the project be supported in the future?</a:t>
            </a:r>
          </a:p>
          <a:p>
            <a:pPr marL="342900" indent="-342900">
              <a:buFontTx/>
              <a:buChar char="•"/>
            </a:pPr>
            <a:endParaRPr lang="en-US" sz="2400" b="1" dirty="0">
              <a:latin typeface="American Typewriter"/>
              <a:cs typeface="American Typewriter"/>
            </a:endParaRPr>
          </a:p>
          <a:p>
            <a:pPr marL="342900" indent="-342900">
              <a:buFontTx/>
              <a:buChar char="•"/>
            </a:pPr>
            <a:r>
              <a:rPr lang="en-US" sz="2400" b="1" dirty="0">
                <a:latin typeface="American Typewriter"/>
                <a:cs typeface="American Typewriter"/>
              </a:rPr>
              <a:t>What challenges do you see in implementation of this project?</a:t>
            </a:r>
          </a:p>
          <a:p>
            <a:pPr marL="342900" indent="-342900">
              <a:buFontTx/>
              <a:buChar char="•"/>
            </a:pPr>
            <a:endParaRPr lang="en-US" sz="2400" b="1" dirty="0">
              <a:latin typeface="American Typewriter"/>
              <a:cs typeface="American Typewriter"/>
            </a:endParaRPr>
          </a:p>
          <a:p>
            <a:pPr marL="342900" indent="-342900">
              <a:buFontTx/>
              <a:buChar char="•"/>
            </a:pPr>
            <a:r>
              <a:rPr lang="en-US" sz="2400" b="1" dirty="0">
                <a:latin typeface="American Typewriter"/>
                <a:cs typeface="American Typewriter"/>
              </a:rPr>
              <a:t>What is the plan for addressing any challenges?</a:t>
            </a:r>
          </a:p>
        </p:txBody>
      </p:sp>
    </p:spTree>
    <p:extLst>
      <p:ext uri="{BB962C8B-B14F-4D97-AF65-F5344CB8AC3E}">
        <p14:creationId xmlns:p14="http://schemas.microsoft.com/office/powerpoint/2010/main" val="33809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merican Typewriter"/>
                <a:cs typeface="American Typewriter"/>
              </a:rPr>
              <a:t>Files to Upload, in Review:</a:t>
            </a:r>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r>
              <a:rPr lang="en-US" sz="2000" b="1" dirty="0">
                <a:latin typeface="American Typewriter"/>
                <a:cs typeface="American Typewriter"/>
              </a:rPr>
              <a:t>Org Chart</a:t>
            </a:r>
          </a:p>
          <a:p>
            <a:r>
              <a:rPr lang="en-US" sz="2000" b="1" dirty="0">
                <a:latin typeface="American Typewriter"/>
                <a:cs typeface="American Typewriter"/>
              </a:rPr>
              <a:t>IRS Determination Letter</a:t>
            </a:r>
          </a:p>
          <a:p>
            <a:r>
              <a:rPr lang="en-US" sz="2000" b="1" dirty="0">
                <a:latin typeface="American Typewriter"/>
                <a:cs typeface="American Typewriter"/>
              </a:rPr>
              <a:t>Most Recent Audited Financial Statements</a:t>
            </a:r>
          </a:p>
          <a:p>
            <a:r>
              <a:rPr lang="en-US" sz="2000" b="1" dirty="0">
                <a:latin typeface="American Typewriter"/>
                <a:cs typeface="American Typewriter"/>
              </a:rPr>
              <a:t>Historical Financial Information *</a:t>
            </a:r>
          </a:p>
          <a:p>
            <a:r>
              <a:rPr lang="en-US" sz="2000" b="1" dirty="0">
                <a:latin typeface="American Typewriter"/>
                <a:cs typeface="American Typewriter"/>
              </a:rPr>
              <a:t>Current Organizational Budget *</a:t>
            </a:r>
          </a:p>
          <a:p>
            <a:r>
              <a:rPr lang="en-US" sz="2000" b="1" dirty="0">
                <a:latin typeface="American Typewriter"/>
                <a:cs typeface="American Typewriter"/>
              </a:rPr>
              <a:t>MOUs or Letters of Commitment</a:t>
            </a:r>
          </a:p>
          <a:p>
            <a:r>
              <a:rPr lang="en-US" sz="2000" b="1" dirty="0">
                <a:latin typeface="American Typewriter"/>
                <a:cs typeface="American Typewriter"/>
              </a:rPr>
              <a:t>Project Budget *</a:t>
            </a:r>
          </a:p>
          <a:p>
            <a:r>
              <a:rPr lang="en-US" sz="2000" b="1" dirty="0">
                <a:latin typeface="American Typewriter"/>
                <a:cs typeface="American Typewriter"/>
              </a:rPr>
              <a:t>List of Board members *</a:t>
            </a:r>
          </a:p>
          <a:p>
            <a:endParaRPr lang="en-US" sz="2000" b="1" dirty="0">
              <a:latin typeface="American Typewriter"/>
              <a:cs typeface="American Typewriter"/>
            </a:endParaRPr>
          </a:p>
          <a:p>
            <a:pPr marL="0" indent="0">
              <a:buNone/>
            </a:pPr>
            <a:r>
              <a:rPr lang="en-US" sz="2000" dirty="0">
                <a:latin typeface="American Typewriter"/>
                <a:cs typeface="American Typewriter"/>
              </a:rPr>
              <a:t>* Required Impact San Antonio Template</a:t>
            </a:r>
          </a:p>
          <a:p>
            <a:pPr marL="0" indent="0">
              <a:buNone/>
            </a:pPr>
            <a:endParaRPr lang="en-US" sz="2000" b="1" u="sng" dirty="0">
              <a:latin typeface="American Typewriter"/>
              <a:cs typeface="American Typewriter"/>
            </a:endParaRPr>
          </a:p>
          <a:p>
            <a:pPr marL="0" indent="0">
              <a:buNone/>
            </a:pPr>
            <a:r>
              <a:rPr lang="en-US" sz="2000" b="1" u="sng" dirty="0">
                <a:latin typeface="American Typewriter"/>
                <a:cs typeface="American Typewriter"/>
              </a:rPr>
              <a:t>Your agency will NOT pass Technical Review if submitted in another format.</a:t>
            </a:r>
          </a:p>
          <a:p>
            <a:pPr marL="0" indent="0">
              <a:buNone/>
            </a:pPr>
            <a:endParaRPr lang="en-US" sz="2000" b="1" dirty="0">
              <a:latin typeface="American Typewriter"/>
              <a:cs typeface="American Typewriter"/>
            </a:endParaRPr>
          </a:p>
          <a:p>
            <a:pPr marL="0" indent="0">
              <a:buNone/>
            </a:pPr>
            <a:r>
              <a:rPr lang="en-US" sz="2000" b="1" dirty="0">
                <a:latin typeface="American Typewriter"/>
                <a:cs typeface="American Typewriter"/>
              </a:rPr>
              <a:t>Other financial information:  Project Budget Narrative</a:t>
            </a:r>
          </a:p>
          <a:p>
            <a:endParaRPr lang="en-US" sz="2000" dirty="0">
              <a:latin typeface="American Typewriter"/>
              <a:cs typeface="American Typewriter"/>
            </a:endParaRPr>
          </a:p>
          <a:p>
            <a:endParaRPr lang="en-US" sz="2000" dirty="0">
              <a:latin typeface="American Typewriter"/>
              <a:cs typeface="American Typewriter"/>
            </a:endParaRPr>
          </a:p>
          <a:p>
            <a:endParaRPr lang="en-US" sz="2000" dirty="0">
              <a:latin typeface="American Typewriter"/>
              <a:cs typeface="American Typewriter"/>
            </a:endParaRPr>
          </a:p>
          <a:p>
            <a:endParaRPr lang="en-US" dirty="0">
              <a:latin typeface="American Typewriter"/>
              <a:cs typeface="American Typewriter"/>
            </a:endParaRPr>
          </a:p>
        </p:txBody>
      </p:sp>
    </p:spTree>
    <p:extLst>
      <p:ext uri="{BB962C8B-B14F-4D97-AF65-F5344CB8AC3E}">
        <p14:creationId xmlns:p14="http://schemas.microsoft.com/office/powerpoint/2010/main" val="84692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merican Typewriter"/>
                <a:cs typeface="American Typewriter"/>
              </a:rPr>
              <a:t>Downloading the Files</a:t>
            </a:r>
          </a:p>
        </p:txBody>
      </p:sp>
      <p:sp>
        <p:nvSpPr>
          <p:cNvPr id="7" name="Rectangle 6"/>
          <p:cNvSpPr/>
          <p:nvPr/>
        </p:nvSpPr>
        <p:spPr>
          <a:xfrm>
            <a:off x="8066570" y="1912563"/>
            <a:ext cx="531784" cy="369332"/>
          </a:xfrm>
          <a:prstGeom prst="rect">
            <a:avLst/>
          </a:prstGeom>
        </p:spPr>
        <p:txBody>
          <a:bodyPr wrap="square">
            <a:spAutoFit/>
          </a:bodyPr>
          <a:lstStyle/>
          <a:p>
            <a:r>
              <a:rPr lang="en-US" b="0" i="0" dirty="0">
                <a:latin typeface="Wingdings"/>
                <a:ea typeface="Wingdings"/>
                <a:cs typeface="Wingdings"/>
              </a:rPr>
              <a:t></a:t>
            </a:r>
            <a:endParaRPr lang="en-US" dirty="0"/>
          </a:p>
        </p:txBody>
      </p:sp>
      <p:sp>
        <p:nvSpPr>
          <p:cNvPr id="8" name="Rectangle 7"/>
          <p:cNvSpPr/>
          <p:nvPr/>
        </p:nvSpPr>
        <p:spPr>
          <a:xfrm>
            <a:off x="6688716" y="2515190"/>
            <a:ext cx="431053" cy="369332"/>
          </a:xfrm>
          <a:prstGeom prst="rect">
            <a:avLst/>
          </a:prstGeom>
        </p:spPr>
        <p:txBody>
          <a:bodyPr wrap="none">
            <a:spAutoFit/>
          </a:bodyPr>
          <a:lstStyle/>
          <a:p>
            <a:r>
              <a:rPr lang="en-US" b="0" i="0" dirty="0">
                <a:latin typeface="Wingdings"/>
                <a:ea typeface="Wingdings"/>
                <a:cs typeface="Wingdings"/>
              </a:rPr>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11" name="Oval 10"/>
          <p:cNvSpPr/>
          <p:nvPr/>
        </p:nvSpPr>
        <p:spPr>
          <a:xfrm>
            <a:off x="2353758" y="2540794"/>
            <a:ext cx="1981200" cy="1295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953001" y="2971800"/>
            <a:ext cx="3276600" cy="923330"/>
          </a:xfrm>
          <a:prstGeom prst="rect">
            <a:avLst/>
          </a:prstGeom>
          <a:noFill/>
        </p:spPr>
        <p:txBody>
          <a:bodyPr wrap="square" rtlCol="0">
            <a:spAutoFit/>
          </a:bodyPr>
          <a:lstStyle/>
          <a:p>
            <a:r>
              <a:rPr lang="en-US" b="1" dirty="0">
                <a:latin typeface="American Typewriter"/>
              </a:rPr>
              <a:t>Click on the link to download the standardized form</a:t>
            </a:r>
          </a:p>
        </p:txBody>
      </p:sp>
      <p:cxnSp>
        <p:nvCxnSpPr>
          <p:cNvPr id="14" name="Straight Arrow Connector 13"/>
          <p:cNvCxnSpPr/>
          <p:nvPr/>
        </p:nvCxnSpPr>
        <p:spPr>
          <a:xfrm flipH="1">
            <a:off x="3352800" y="3124200"/>
            <a:ext cx="12954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normAutofit/>
          </a:bodyPr>
          <a:lstStyle/>
          <a:p>
            <a:pPr algn="ctr"/>
            <a:r>
              <a:rPr lang="en-US" sz="4000" b="1" dirty="0">
                <a:latin typeface="American Typewriter"/>
                <a:cs typeface="American Typewriter"/>
              </a:rPr>
              <a:t>Downloaded Excel Document</a:t>
            </a:r>
          </a:p>
        </p:txBody>
      </p:sp>
      <p:pic>
        <p:nvPicPr>
          <p:cNvPr id="4" name="Picture 3" descr="2 - Now in Exc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371600"/>
            <a:ext cx="6629400" cy="5148365"/>
          </a:xfrm>
          <a:prstGeom prst="rect">
            <a:avLst/>
          </a:prstGeom>
        </p:spPr>
      </p:pic>
    </p:spTree>
    <p:extLst>
      <p:ext uri="{BB962C8B-B14F-4D97-AF65-F5344CB8AC3E}">
        <p14:creationId xmlns:p14="http://schemas.microsoft.com/office/powerpoint/2010/main" val="303088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Autofit/>
          </a:bodyPr>
          <a:lstStyle/>
          <a:p>
            <a:r>
              <a:rPr lang="en-US" sz="4000" b="1" dirty="0">
                <a:solidFill>
                  <a:srgbClr val="C00000"/>
                </a:solidFill>
                <a:latin typeface="Arial" panose="020B0604020202020204" pitchFamily="34" charset="0"/>
                <a:cs typeface="Arial" panose="020B0604020202020204" pitchFamily="34" charset="0"/>
              </a:rPr>
              <a:t>Agency Training - 2017</a:t>
            </a:r>
          </a:p>
        </p:txBody>
      </p:sp>
      <p:graphicFrame>
        <p:nvGraphicFramePr>
          <p:cNvPr id="4" name="Table 3"/>
          <p:cNvGraphicFramePr>
            <a:graphicFrameLocks noGrp="1"/>
          </p:cNvGraphicFramePr>
          <p:nvPr>
            <p:extLst>
              <p:ext uri="{D42A27DB-BD31-4B8C-83A1-F6EECF244321}">
                <p14:modId xmlns:p14="http://schemas.microsoft.com/office/powerpoint/2010/main" val="2414868923"/>
              </p:ext>
            </p:extLst>
          </p:nvPr>
        </p:nvGraphicFramePr>
        <p:xfrm>
          <a:off x="10510" y="990600"/>
          <a:ext cx="9144000" cy="58293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304800">
                <a:tc>
                  <a:txBody>
                    <a:bodyPr/>
                    <a:lstStyle/>
                    <a:p>
                      <a:r>
                        <a:rPr lang="en-US" dirty="0"/>
                        <a:t>TOPIC</a:t>
                      </a:r>
                    </a:p>
                  </a:txBody>
                  <a:tcPr/>
                </a:tc>
                <a:tc>
                  <a:txBody>
                    <a:bodyPr/>
                    <a:lstStyle/>
                    <a:p>
                      <a:r>
                        <a:rPr lang="en-US" dirty="0"/>
                        <a:t>PRESENTER(S)</a:t>
                      </a:r>
                    </a:p>
                  </a:txBody>
                  <a:tcPr/>
                </a:tc>
                <a:extLst>
                  <a:ext uri="{0D108BD9-81ED-4DB2-BD59-A6C34878D82A}">
                    <a16:rowId xmlns:a16="http://schemas.microsoft.com/office/drawing/2014/main" xmlns="" val="10000"/>
                  </a:ext>
                </a:extLst>
              </a:tr>
              <a:tr h="698309">
                <a:tc>
                  <a:txBody>
                    <a:bodyPr/>
                    <a:lstStyle/>
                    <a:p>
                      <a:r>
                        <a:rPr lang="en-US" b="1" i="0" dirty="0">
                          <a:latin typeface="Arial" panose="020B0604020202020204" pitchFamily="34" charset="0"/>
                          <a:cs typeface="Arial" panose="020B0604020202020204" pitchFamily="34" charset="0"/>
                        </a:rPr>
                        <a:t>Welcome</a:t>
                      </a:r>
                    </a:p>
                    <a:p>
                      <a:endParaRPr lang="en-US"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Beverley McClure</a:t>
                      </a:r>
                    </a:p>
                    <a:p>
                      <a:r>
                        <a:rPr lang="en-US" b="1" i="0" dirty="0">
                          <a:latin typeface="Arial" panose="020B0604020202020204" pitchFamily="34" charset="0"/>
                          <a:cs typeface="Arial" panose="020B0604020202020204" pitchFamily="34" charset="0"/>
                        </a:rPr>
                        <a:t>Cynthia</a:t>
                      </a:r>
                      <a:r>
                        <a:rPr lang="en-US" b="1" i="0" baseline="0" dirty="0">
                          <a:latin typeface="Arial" panose="020B0604020202020204" pitchFamily="34" charset="0"/>
                          <a:cs typeface="Arial" panose="020B0604020202020204" pitchFamily="34" charset="0"/>
                        </a:rPr>
                        <a:t> </a:t>
                      </a:r>
                      <a:r>
                        <a:rPr lang="en-US" b="1" i="0" baseline="0" dirty="0" err="1">
                          <a:latin typeface="Arial" panose="020B0604020202020204" pitchFamily="34" charset="0"/>
                          <a:cs typeface="Arial" panose="020B0604020202020204" pitchFamily="34" charset="0"/>
                        </a:rPr>
                        <a:t>Schluter</a:t>
                      </a:r>
                      <a:endParaRPr lang="en-US"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507381">
                <a:tc>
                  <a:txBody>
                    <a:bodyPr/>
                    <a:lstStyle/>
                    <a:p>
                      <a:r>
                        <a:rPr lang="en-US" b="1" i="0" dirty="0">
                          <a:latin typeface="Arial" panose="020B0604020202020204" pitchFamily="34" charset="0"/>
                          <a:cs typeface="Arial" panose="020B0604020202020204" pitchFamily="34" charset="0"/>
                        </a:rPr>
                        <a:t>What’s New?</a:t>
                      </a:r>
                    </a:p>
                  </a:txBody>
                  <a:tcPr/>
                </a:tc>
                <a:tc>
                  <a:txBody>
                    <a:bodyPr/>
                    <a:lstStyle/>
                    <a:p>
                      <a:r>
                        <a:rPr lang="en-US" b="1" i="0" dirty="0">
                          <a:latin typeface="Arial" panose="020B0604020202020204" pitchFamily="34" charset="0"/>
                          <a:cs typeface="Arial" panose="020B0604020202020204" pitchFamily="34" charset="0"/>
                        </a:rPr>
                        <a:t>Cathy Foose</a:t>
                      </a:r>
                    </a:p>
                  </a:txBody>
                  <a:tcPr/>
                </a:tc>
                <a:extLst>
                  <a:ext uri="{0D108BD9-81ED-4DB2-BD59-A6C34878D82A}">
                    <a16:rowId xmlns:a16="http://schemas.microsoft.com/office/drawing/2014/main" xmlns="" val="10002"/>
                  </a:ext>
                </a:extLst>
              </a:tr>
              <a:tr h="459651">
                <a:tc>
                  <a:txBody>
                    <a:bodyPr/>
                    <a:lstStyle/>
                    <a:p>
                      <a:r>
                        <a:rPr lang="en-US" b="1" i="0" dirty="0" err="1">
                          <a:latin typeface="Arial" panose="020B0604020202020204" pitchFamily="34" charset="0"/>
                          <a:cs typeface="Arial" panose="020B0604020202020204" pitchFamily="34" charset="0"/>
                        </a:rPr>
                        <a:t>Foundant</a:t>
                      </a:r>
                      <a:r>
                        <a:rPr lang="en-US" b="1" i="0" dirty="0">
                          <a:latin typeface="Arial" panose="020B0604020202020204" pitchFamily="34" charset="0"/>
                          <a:cs typeface="Arial" panose="020B0604020202020204" pitchFamily="34" charset="0"/>
                        </a:rPr>
                        <a:t> System Overview</a:t>
                      </a:r>
                    </a:p>
                  </a:txBody>
                  <a:tcPr/>
                </a:tc>
                <a:tc>
                  <a:txBody>
                    <a:bodyPr/>
                    <a:lstStyle/>
                    <a:p>
                      <a:r>
                        <a:rPr lang="en-US" b="1" i="0" dirty="0">
                          <a:latin typeface="Arial" panose="020B0604020202020204" pitchFamily="34" charset="0"/>
                          <a:cs typeface="Arial" panose="020B0604020202020204" pitchFamily="34" charset="0"/>
                        </a:rPr>
                        <a:t>Donna Harrison</a:t>
                      </a:r>
                    </a:p>
                  </a:txBody>
                  <a:tcPr/>
                </a:tc>
                <a:extLst>
                  <a:ext uri="{0D108BD9-81ED-4DB2-BD59-A6C34878D82A}">
                    <a16:rowId xmlns:a16="http://schemas.microsoft.com/office/drawing/2014/main" xmlns="" val="10003"/>
                  </a:ext>
                </a:extLst>
              </a:tr>
              <a:tr h="468259">
                <a:tc>
                  <a:txBody>
                    <a:bodyPr/>
                    <a:lstStyle/>
                    <a:p>
                      <a:r>
                        <a:rPr lang="en-US" b="1" i="0" dirty="0">
                          <a:latin typeface="Arial" panose="020B0604020202020204" pitchFamily="34" charset="0"/>
                          <a:cs typeface="Arial" panose="020B0604020202020204" pitchFamily="34" charset="0"/>
                        </a:rPr>
                        <a:t>Writing an Impactful Application</a:t>
                      </a:r>
                    </a:p>
                    <a:p>
                      <a:endParaRPr lang="en-US"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Cathy Foose </a:t>
                      </a:r>
                    </a:p>
                  </a:txBody>
                  <a:tcPr/>
                </a:tc>
                <a:extLst>
                  <a:ext uri="{0D108BD9-81ED-4DB2-BD59-A6C34878D82A}">
                    <a16:rowId xmlns:a16="http://schemas.microsoft.com/office/drawing/2014/main" xmlns="" val="10004"/>
                  </a:ext>
                </a:extLst>
              </a:tr>
              <a:tr h="498739">
                <a:tc>
                  <a:txBody>
                    <a:bodyPr/>
                    <a:lstStyle/>
                    <a:p>
                      <a:r>
                        <a:rPr lang="en-US" b="1" i="0" dirty="0">
                          <a:latin typeface="Arial" panose="020B0604020202020204" pitchFamily="34" charset="0"/>
                          <a:cs typeface="Arial" panose="020B0604020202020204" pitchFamily="34" charset="0"/>
                        </a:rPr>
                        <a:t>Financial Review</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Kerry Quinn</a:t>
                      </a:r>
                    </a:p>
                    <a:p>
                      <a:endParaRPr lang="en-US"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68469"/>
                  </a:ext>
                </a:extLst>
              </a:tr>
              <a:tr h="5029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Grant Review &amp; Selection Process</a:t>
                      </a:r>
                    </a:p>
                    <a:p>
                      <a:endParaRPr lang="en-US"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Donna Harrison</a:t>
                      </a:r>
                    </a:p>
                  </a:txBody>
                  <a:tcPr/>
                </a:tc>
                <a:extLst>
                  <a:ext uri="{0D108BD9-81ED-4DB2-BD59-A6C34878D82A}">
                    <a16:rowId xmlns:a16="http://schemas.microsoft.com/office/drawing/2014/main" xmlns="" val="10005"/>
                  </a:ext>
                </a:extLst>
              </a:tr>
              <a:tr h="483499">
                <a:tc>
                  <a:txBody>
                    <a:bodyPr/>
                    <a:lstStyle/>
                    <a:p>
                      <a:r>
                        <a:rPr lang="en-US" b="1" i="0" dirty="0">
                          <a:latin typeface="Arial" panose="020B0604020202020204" pitchFamily="34" charset="0"/>
                          <a:cs typeface="Arial" panose="020B0604020202020204" pitchFamily="34" charset="0"/>
                        </a:rPr>
                        <a:t>Strengthening Your Application</a:t>
                      </a:r>
                    </a:p>
                  </a:txBody>
                  <a:tcPr/>
                </a:tc>
                <a:tc>
                  <a:txBody>
                    <a:bodyPr/>
                    <a:lstStyle/>
                    <a:p>
                      <a:r>
                        <a:rPr lang="en-US" b="1" i="0" dirty="0">
                          <a:latin typeface="Arial" panose="020B0604020202020204" pitchFamily="34" charset="0"/>
                          <a:cs typeface="Arial" panose="020B0604020202020204" pitchFamily="34" charset="0"/>
                        </a:rPr>
                        <a:t>Kim Gilbert</a:t>
                      </a:r>
                    </a:p>
                  </a:txBody>
                  <a:tcPr/>
                </a:tc>
                <a:extLst>
                  <a:ext uri="{0D108BD9-81ED-4DB2-BD59-A6C34878D82A}">
                    <a16:rowId xmlns:a16="http://schemas.microsoft.com/office/drawing/2014/main" xmlns="" val="10006"/>
                  </a:ext>
                </a:extLst>
              </a:tr>
              <a:tr h="457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Oversight and Outcomes</a:t>
                      </a:r>
                    </a:p>
                    <a:p>
                      <a:endParaRPr lang="en-US" b="1" i="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Peggy Vroman-Gracy</a:t>
                      </a:r>
                    </a:p>
                    <a:p>
                      <a:endParaRPr lang="en-US"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22137295"/>
                  </a:ext>
                </a:extLst>
              </a:tr>
              <a:tr h="690777">
                <a:tc>
                  <a:txBody>
                    <a:bodyPr/>
                    <a:lstStyle/>
                    <a:p>
                      <a:r>
                        <a:rPr lang="en-US" b="1" i="0" dirty="0">
                          <a:latin typeface="Arial" panose="020B0604020202020204" pitchFamily="34" charset="0"/>
                          <a:cs typeface="Arial" panose="020B0604020202020204" pitchFamily="34" charset="0"/>
                        </a:rPr>
                        <a:t>Lessons Learned</a:t>
                      </a:r>
                    </a:p>
                    <a:p>
                      <a:r>
                        <a:rPr lang="en-US" b="1" i="0" dirty="0">
                          <a:latin typeface="Arial" panose="020B0604020202020204" pitchFamily="34" charset="0"/>
                          <a:cs typeface="Arial" panose="020B0604020202020204" pitchFamily="34" charset="0"/>
                        </a:rPr>
                        <a:t>Alpha Home – 2016 Grant Award</a:t>
                      </a:r>
                    </a:p>
                    <a:p>
                      <a:endParaRPr lang="en-US" b="1" i="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Angela White – CEO Alpha Home</a:t>
                      </a:r>
                    </a:p>
                    <a:p>
                      <a:endParaRPr lang="en-US"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06437466"/>
                  </a:ext>
                </a:extLst>
              </a:tr>
              <a:tr h="6553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Wrap-up &amp; Q &amp; A</a:t>
                      </a:r>
                    </a:p>
                    <a:p>
                      <a:endParaRPr lang="en-US" b="1" i="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Impact Team</a:t>
                      </a:r>
                    </a:p>
                    <a:p>
                      <a:endParaRPr lang="en-US"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08194238"/>
                  </a:ext>
                </a:extLst>
              </a:tr>
            </a:tbl>
          </a:graphicData>
        </a:graphic>
      </p:graphicFrame>
    </p:spTree>
    <p:extLst>
      <p:ext uri="{BB962C8B-B14F-4D97-AF65-F5344CB8AC3E}">
        <p14:creationId xmlns:p14="http://schemas.microsoft.com/office/powerpoint/2010/main" val="2260127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merican Typewriter"/>
                <a:cs typeface="American Typewriter"/>
              </a:rPr>
              <a:t>Save to Desktop/Grant Files</a:t>
            </a:r>
          </a:p>
        </p:txBody>
      </p:sp>
      <p:pic>
        <p:nvPicPr>
          <p:cNvPr id="3" name="Picture 2" descr="3 - Save to Deskt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62" y="1868253"/>
            <a:ext cx="6977980" cy="4504888"/>
          </a:xfrm>
          <a:prstGeom prst="rect">
            <a:avLst/>
          </a:prstGeom>
        </p:spPr>
      </p:pic>
    </p:spTree>
    <p:extLst>
      <p:ext uri="{BB962C8B-B14F-4D97-AF65-F5344CB8AC3E}">
        <p14:creationId xmlns:p14="http://schemas.microsoft.com/office/powerpoint/2010/main" val="101562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merican Typewriter"/>
                <a:cs typeface="American Typewriter"/>
              </a:rPr>
              <a:t>Complete &amp; Save</a:t>
            </a:r>
          </a:p>
        </p:txBody>
      </p:sp>
      <p:pic>
        <p:nvPicPr>
          <p:cNvPr id="3" name="Picture 2" descr="4 - Fill Out:Comple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09130"/>
            <a:ext cx="5943600" cy="5182961"/>
          </a:xfrm>
          <a:prstGeom prst="rect">
            <a:avLst/>
          </a:prstGeom>
        </p:spPr>
      </p:pic>
      <p:sp>
        <p:nvSpPr>
          <p:cNvPr id="4" name="Rectangle 3"/>
          <p:cNvSpPr/>
          <p:nvPr/>
        </p:nvSpPr>
        <p:spPr>
          <a:xfrm>
            <a:off x="7372578" y="3927207"/>
            <a:ext cx="583487" cy="769441"/>
          </a:xfrm>
          <a:prstGeom prst="rect">
            <a:avLst/>
          </a:prstGeom>
        </p:spPr>
        <p:txBody>
          <a:bodyPr wrap="square">
            <a:spAutoFit/>
          </a:bodyPr>
          <a:lstStyle/>
          <a:p>
            <a:r>
              <a:rPr lang="en-US" sz="4400" dirty="0">
                <a:solidFill>
                  <a:prstClr val="black"/>
                </a:solidFill>
                <a:latin typeface="Wingdings"/>
                <a:ea typeface="Wingdings"/>
                <a:cs typeface="Wingdings"/>
              </a:rPr>
              <a:t></a:t>
            </a:r>
            <a:endParaRPr lang="en-US" dirty="0"/>
          </a:p>
        </p:txBody>
      </p:sp>
      <p:sp>
        <p:nvSpPr>
          <p:cNvPr id="5" name="Rectangle 4"/>
          <p:cNvSpPr/>
          <p:nvPr/>
        </p:nvSpPr>
        <p:spPr>
          <a:xfrm>
            <a:off x="2402369" y="1601193"/>
            <a:ext cx="531883" cy="369332"/>
          </a:xfrm>
          <a:prstGeom prst="rect">
            <a:avLst/>
          </a:prstGeom>
        </p:spPr>
        <p:txBody>
          <a:bodyPr wrap="square">
            <a:spAutoFit/>
          </a:bodyPr>
          <a:lstStyle/>
          <a:p>
            <a:r>
              <a:rPr lang="en-US" b="0" i="0" dirty="0">
                <a:latin typeface="Wingdings"/>
                <a:ea typeface="Wingdings"/>
                <a:cs typeface="Wingdings"/>
              </a:rPr>
              <a:t></a:t>
            </a:r>
            <a:endParaRPr lang="en-US" dirty="0"/>
          </a:p>
        </p:txBody>
      </p:sp>
    </p:spTree>
    <p:extLst>
      <p:ext uri="{BB962C8B-B14F-4D97-AF65-F5344CB8AC3E}">
        <p14:creationId xmlns:p14="http://schemas.microsoft.com/office/powerpoint/2010/main" val="1443012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8077200" cy="1325563"/>
          </a:xfrm>
        </p:spPr>
        <p:txBody>
          <a:bodyPr/>
          <a:lstStyle/>
          <a:p>
            <a:pPr algn="ctr"/>
            <a:r>
              <a:rPr lang="en-US" b="1" dirty="0">
                <a:latin typeface="American Typewriter"/>
                <a:cs typeface="American Typewriter"/>
              </a:rPr>
              <a:t>Save as PDF, if desired</a:t>
            </a:r>
          </a:p>
        </p:txBody>
      </p:sp>
      <p:pic>
        <p:nvPicPr>
          <p:cNvPr id="3" name="Picture 2" descr="5- Save as PDF 1.png"/>
          <p:cNvPicPr>
            <a:picLocks noChangeAspect="1"/>
          </p:cNvPicPr>
          <p:nvPr/>
        </p:nvPicPr>
        <p:blipFill rotWithShape="1">
          <a:blip r:embed="rId2">
            <a:extLst>
              <a:ext uri="{28A0092B-C50C-407E-A947-70E740481C1C}">
                <a14:useLocalDpi xmlns:a14="http://schemas.microsoft.com/office/drawing/2010/main" val="0"/>
              </a:ext>
            </a:extLst>
          </a:blip>
          <a:srcRect r="50832"/>
          <a:stretch/>
        </p:blipFill>
        <p:spPr>
          <a:xfrm>
            <a:off x="832102" y="1799550"/>
            <a:ext cx="3182426" cy="4684358"/>
          </a:xfrm>
          <a:prstGeom prst="rect">
            <a:avLst/>
          </a:prstGeom>
        </p:spPr>
      </p:pic>
      <p:pic>
        <p:nvPicPr>
          <p:cNvPr id="4" name="Picture 3" descr="6 - Save as PDF 2.png"/>
          <p:cNvPicPr>
            <a:picLocks noChangeAspect="1"/>
          </p:cNvPicPr>
          <p:nvPr/>
        </p:nvPicPr>
        <p:blipFill rotWithShape="1">
          <a:blip r:embed="rId3">
            <a:extLst>
              <a:ext uri="{28A0092B-C50C-407E-A947-70E740481C1C}">
                <a14:useLocalDpi xmlns:a14="http://schemas.microsoft.com/office/drawing/2010/main" val="0"/>
              </a:ext>
            </a:extLst>
          </a:blip>
          <a:srcRect l="40696" r="7158"/>
          <a:stretch/>
        </p:blipFill>
        <p:spPr>
          <a:xfrm>
            <a:off x="4671451" y="1823636"/>
            <a:ext cx="3722562" cy="3681404"/>
          </a:xfrm>
          <a:prstGeom prst="rect">
            <a:avLst/>
          </a:prstGeom>
        </p:spPr>
      </p:pic>
    </p:spTree>
    <p:extLst>
      <p:ext uri="{BB962C8B-B14F-4D97-AF65-F5344CB8AC3E}">
        <p14:creationId xmlns:p14="http://schemas.microsoft.com/office/powerpoint/2010/main" val="3183687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merican Typewriter"/>
                <a:cs typeface="American Typewriter"/>
              </a:rPr>
              <a:t>Upload File</a:t>
            </a:r>
          </a:p>
        </p:txBody>
      </p:sp>
      <p:pic>
        <p:nvPicPr>
          <p:cNvPr id="3" name="Picture 2" descr="7 - Up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50155"/>
            <a:ext cx="6692900" cy="1397000"/>
          </a:xfrm>
          <a:prstGeom prst="rect">
            <a:avLst/>
          </a:prstGeom>
        </p:spPr>
      </p:pic>
      <p:pic>
        <p:nvPicPr>
          <p:cNvPr id="4" name="Picture 3" descr="8 - Upload F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161" y="3309426"/>
            <a:ext cx="4744442" cy="3185379"/>
          </a:xfrm>
          <a:prstGeom prst="rect">
            <a:avLst/>
          </a:prstGeom>
        </p:spPr>
      </p:pic>
      <p:sp>
        <p:nvSpPr>
          <p:cNvPr id="5" name="Rectangle 4"/>
          <p:cNvSpPr/>
          <p:nvPr/>
        </p:nvSpPr>
        <p:spPr>
          <a:xfrm>
            <a:off x="2060904" y="5216543"/>
            <a:ext cx="431053" cy="369332"/>
          </a:xfrm>
          <a:prstGeom prst="rect">
            <a:avLst/>
          </a:prstGeom>
        </p:spPr>
        <p:txBody>
          <a:bodyPr wrap="none">
            <a:spAutoFit/>
          </a:bodyPr>
          <a:lstStyle/>
          <a:p>
            <a:r>
              <a:rPr lang="en-US" b="0" i="0" dirty="0">
                <a:latin typeface="Wingdings"/>
                <a:ea typeface="Wingdings"/>
                <a:cs typeface="Wingdings"/>
                <a:sym typeface="Wingdings"/>
              </a:rPr>
              <a:t></a:t>
            </a:r>
            <a:endParaRPr lang="en-US" dirty="0"/>
          </a:p>
        </p:txBody>
      </p:sp>
      <p:sp>
        <p:nvSpPr>
          <p:cNvPr id="7" name="Rectangle 6"/>
          <p:cNvSpPr/>
          <p:nvPr/>
        </p:nvSpPr>
        <p:spPr>
          <a:xfrm>
            <a:off x="1003673" y="2376096"/>
            <a:ext cx="431053" cy="369332"/>
          </a:xfrm>
          <a:prstGeom prst="rect">
            <a:avLst/>
          </a:prstGeom>
        </p:spPr>
        <p:txBody>
          <a:bodyPr wrap="none">
            <a:spAutoFit/>
          </a:bodyPr>
          <a:lstStyle/>
          <a:p>
            <a:r>
              <a:rPr lang="en-US" b="0" i="0" dirty="0">
                <a:latin typeface="Wingdings"/>
                <a:ea typeface="Wingdings"/>
                <a:cs typeface="Wingdings"/>
                <a:sym typeface="Wingdings"/>
              </a:rPr>
              <a:t></a:t>
            </a:r>
            <a:endParaRPr lang="en-US" dirty="0"/>
          </a:p>
        </p:txBody>
      </p:sp>
    </p:spTree>
    <p:extLst>
      <p:ext uri="{BB962C8B-B14F-4D97-AF65-F5344CB8AC3E}">
        <p14:creationId xmlns:p14="http://schemas.microsoft.com/office/powerpoint/2010/main" val="1469390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r-IN" b="1" dirty="0">
                <a:latin typeface="American Typewriter"/>
                <a:cs typeface="American Typewriter"/>
              </a:rPr>
              <a:t>…</a:t>
            </a:r>
            <a:r>
              <a:rPr lang="en-US" b="1" dirty="0">
                <a:latin typeface="American Typewriter"/>
                <a:cs typeface="American Typewriter"/>
              </a:rPr>
              <a:t> and done!</a:t>
            </a:r>
          </a:p>
        </p:txBody>
      </p:sp>
      <p:pic>
        <p:nvPicPr>
          <p:cNvPr id="3" name="Picture 2" descr="9 - Confirm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643764"/>
            <a:ext cx="7505700" cy="1689100"/>
          </a:xfrm>
          <a:prstGeom prst="rect">
            <a:avLst/>
          </a:prstGeom>
        </p:spPr>
      </p:pic>
      <p:sp>
        <p:nvSpPr>
          <p:cNvPr id="4" name="Rectangle 3"/>
          <p:cNvSpPr/>
          <p:nvPr/>
        </p:nvSpPr>
        <p:spPr>
          <a:xfrm>
            <a:off x="801645" y="2705467"/>
            <a:ext cx="431053" cy="369332"/>
          </a:xfrm>
          <a:prstGeom prst="rect">
            <a:avLst/>
          </a:prstGeom>
        </p:spPr>
        <p:txBody>
          <a:bodyPr wrap="none">
            <a:spAutoFit/>
          </a:bodyPr>
          <a:lstStyle/>
          <a:p>
            <a:r>
              <a:rPr lang="en-US" b="0" i="0" dirty="0">
                <a:latin typeface="Wingdings"/>
                <a:ea typeface="Wingdings"/>
                <a:cs typeface="Wingdings"/>
                <a:sym typeface="Wingdings"/>
              </a:rPr>
              <a:t></a:t>
            </a:r>
            <a:endParaRPr lang="en-US" dirty="0"/>
          </a:p>
        </p:txBody>
      </p:sp>
      <p:sp>
        <p:nvSpPr>
          <p:cNvPr id="5" name="TextBox 4"/>
          <p:cNvSpPr txBox="1"/>
          <p:nvPr/>
        </p:nvSpPr>
        <p:spPr>
          <a:xfrm>
            <a:off x="962224" y="3839604"/>
            <a:ext cx="7721226" cy="1200329"/>
          </a:xfrm>
          <a:prstGeom prst="rect">
            <a:avLst/>
          </a:prstGeom>
          <a:noFill/>
        </p:spPr>
        <p:txBody>
          <a:bodyPr wrap="square" rtlCol="0">
            <a:spAutoFit/>
          </a:bodyPr>
          <a:lstStyle/>
          <a:p>
            <a:r>
              <a:rPr lang="en-US" sz="3600" b="1" dirty="0">
                <a:latin typeface="American Typewriter"/>
                <a:cs typeface="American Typewriter"/>
              </a:rPr>
              <a:t>Detail is essential in your Project Budget Narrative!</a:t>
            </a:r>
          </a:p>
        </p:txBody>
      </p:sp>
      <p:sp>
        <p:nvSpPr>
          <p:cNvPr id="6" name="TextBox 5"/>
          <p:cNvSpPr txBox="1"/>
          <p:nvPr/>
        </p:nvSpPr>
        <p:spPr>
          <a:xfrm>
            <a:off x="1018726" y="5481779"/>
            <a:ext cx="5313776" cy="369332"/>
          </a:xfrm>
          <a:prstGeom prst="rect">
            <a:avLst/>
          </a:prstGeom>
          <a:noFill/>
        </p:spPr>
        <p:txBody>
          <a:bodyPr wrap="square" rtlCol="0">
            <a:spAutoFit/>
          </a:bodyPr>
          <a:lstStyle/>
          <a:p>
            <a:r>
              <a:rPr lang="en-US" dirty="0">
                <a:latin typeface="American Typewriter"/>
                <a:cs typeface="American Typewriter"/>
              </a:rPr>
              <a:t>Questions?  </a:t>
            </a:r>
            <a:r>
              <a:rPr lang="en-US" dirty="0" err="1">
                <a:latin typeface="American Typewriter"/>
                <a:cs typeface="American Typewriter"/>
              </a:rPr>
              <a:t>treasurer@impactsanantonio.org</a:t>
            </a:r>
            <a:endParaRPr lang="en-US" dirty="0">
              <a:latin typeface="American Typewriter"/>
              <a:cs typeface="American Typewriter"/>
            </a:endParaRPr>
          </a:p>
        </p:txBody>
      </p:sp>
    </p:spTree>
    <p:extLst>
      <p:ext uri="{BB962C8B-B14F-4D97-AF65-F5344CB8AC3E}">
        <p14:creationId xmlns:p14="http://schemas.microsoft.com/office/powerpoint/2010/main" val="13172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96076" y="1377203"/>
            <a:ext cx="3277385" cy="300080"/>
          </a:xfrm>
          <a:prstGeom prst="rect">
            <a:avLst/>
          </a:prstGeom>
          <a:solidFill>
            <a:srgbClr val="51A8F9"/>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Technical Review of Apps</a:t>
            </a:r>
          </a:p>
        </p:txBody>
      </p:sp>
      <p:sp>
        <p:nvSpPr>
          <p:cNvPr id="120" name="Shape 120"/>
          <p:cNvSpPr/>
          <p:nvPr/>
        </p:nvSpPr>
        <p:spPr>
          <a:xfrm>
            <a:off x="2111759" y="2102589"/>
            <a:ext cx="3277386"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Table/Consider</a:t>
            </a:r>
          </a:p>
        </p:txBody>
      </p:sp>
      <p:sp>
        <p:nvSpPr>
          <p:cNvPr id="121" name="Shape 121"/>
          <p:cNvSpPr/>
          <p:nvPr/>
        </p:nvSpPr>
        <p:spPr>
          <a:xfrm>
            <a:off x="2145622" y="2870873"/>
            <a:ext cx="3274142"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Deep Dive Reviews</a:t>
            </a:r>
          </a:p>
        </p:txBody>
      </p:sp>
      <p:sp>
        <p:nvSpPr>
          <p:cNvPr id="122" name="Shape 122"/>
          <p:cNvSpPr/>
          <p:nvPr/>
        </p:nvSpPr>
        <p:spPr>
          <a:xfrm>
            <a:off x="2111759" y="3686428"/>
            <a:ext cx="3277386"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Site Visit  </a:t>
            </a:r>
          </a:p>
        </p:txBody>
      </p:sp>
      <p:sp>
        <p:nvSpPr>
          <p:cNvPr id="123" name="Shape 123"/>
          <p:cNvSpPr/>
          <p:nvPr/>
        </p:nvSpPr>
        <p:spPr>
          <a:xfrm>
            <a:off x="2355724"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4" name="Shape 124"/>
          <p:cNvSpPr/>
          <p:nvPr/>
        </p:nvSpPr>
        <p:spPr>
          <a:xfrm>
            <a:off x="2630116"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5" name="Shape 125"/>
          <p:cNvSpPr/>
          <p:nvPr/>
        </p:nvSpPr>
        <p:spPr>
          <a:xfrm>
            <a:off x="3180364"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6" name="Shape 126"/>
          <p:cNvSpPr/>
          <p:nvPr/>
        </p:nvSpPr>
        <p:spPr>
          <a:xfrm>
            <a:off x="2905240"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7" name="Shape 127"/>
          <p:cNvSpPr/>
          <p:nvPr/>
        </p:nvSpPr>
        <p:spPr>
          <a:xfrm>
            <a:off x="4012153"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8" name="Shape 128"/>
          <p:cNvSpPr/>
          <p:nvPr/>
        </p:nvSpPr>
        <p:spPr>
          <a:xfrm>
            <a:off x="3730612"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9" name="Shape 129"/>
          <p:cNvSpPr/>
          <p:nvPr/>
        </p:nvSpPr>
        <p:spPr>
          <a:xfrm>
            <a:off x="3474287" y="1010464"/>
            <a:ext cx="275125"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0" name="Shape 130"/>
          <p:cNvSpPr/>
          <p:nvPr/>
        </p:nvSpPr>
        <p:spPr>
          <a:xfrm>
            <a:off x="5154373"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1" name="Shape 131"/>
          <p:cNvSpPr/>
          <p:nvPr/>
        </p:nvSpPr>
        <p:spPr>
          <a:xfrm>
            <a:off x="4874113"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2" name="Shape 132"/>
          <p:cNvSpPr/>
          <p:nvPr/>
        </p:nvSpPr>
        <p:spPr>
          <a:xfrm>
            <a:off x="4604125"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3" name="Shape 133"/>
          <p:cNvSpPr/>
          <p:nvPr/>
        </p:nvSpPr>
        <p:spPr>
          <a:xfrm>
            <a:off x="4306944"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4" name="Shape 134"/>
          <p:cNvSpPr/>
          <p:nvPr/>
        </p:nvSpPr>
        <p:spPr>
          <a:xfrm>
            <a:off x="2412861"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5" name="Shape 135"/>
          <p:cNvSpPr/>
          <p:nvPr/>
        </p:nvSpPr>
        <p:spPr>
          <a:xfrm>
            <a:off x="4046837" y="174761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6" name="Shape 136"/>
          <p:cNvSpPr/>
          <p:nvPr/>
        </p:nvSpPr>
        <p:spPr>
          <a:xfrm>
            <a:off x="3638404"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7" name="Shape 137"/>
          <p:cNvSpPr/>
          <p:nvPr/>
        </p:nvSpPr>
        <p:spPr>
          <a:xfrm>
            <a:off x="3241620" y="174761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8" name="Shape 138"/>
          <p:cNvSpPr/>
          <p:nvPr/>
        </p:nvSpPr>
        <p:spPr>
          <a:xfrm>
            <a:off x="2813032"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9" name="Shape 139"/>
          <p:cNvSpPr/>
          <p:nvPr/>
        </p:nvSpPr>
        <p:spPr>
          <a:xfrm>
            <a:off x="4444506"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0" name="Shape 140"/>
          <p:cNvSpPr/>
          <p:nvPr/>
        </p:nvSpPr>
        <p:spPr>
          <a:xfrm>
            <a:off x="4151872"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1" name="Shape 141"/>
          <p:cNvSpPr/>
          <p:nvPr/>
        </p:nvSpPr>
        <p:spPr>
          <a:xfrm>
            <a:off x="3749950"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2" name="Shape 142"/>
          <p:cNvSpPr/>
          <p:nvPr/>
        </p:nvSpPr>
        <p:spPr>
          <a:xfrm>
            <a:off x="3337263"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3" name="Shape 143"/>
          <p:cNvSpPr/>
          <p:nvPr/>
        </p:nvSpPr>
        <p:spPr>
          <a:xfrm>
            <a:off x="2943415"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4" name="Shape 144"/>
          <p:cNvSpPr/>
          <p:nvPr/>
        </p:nvSpPr>
        <p:spPr>
          <a:xfrm>
            <a:off x="3631185"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5" name="Shape 145"/>
          <p:cNvSpPr/>
          <p:nvPr/>
        </p:nvSpPr>
        <p:spPr>
          <a:xfrm>
            <a:off x="3180364"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6" name="Shape 146"/>
          <p:cNvSpPr/>
          <p:nvPr/>
        </p:nvSpPr>
        <p:spPr>
          <a:xfrm>
            <a:off x="2694484"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7" name="Shape 147"/>
          <p:cNvSpPr/>
          <p:nvPr/>
        </p:nvSpPr>
        <p:spPr>
          <a:xfrm>
            <a:off x="2944020" y="4105621"/>
            <a:ext cx="256303"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3041"/>
                </a:moveTo>
                <a:lnTo>
                  <a:pt x="5400" y="13041"/>
                </a:lnTo>
                <a:lnTo>
                  <a:pt x="5400" y="0"/>
                </a:lnTo>
                <a:lnTo>
                  <a:pt x="16200" y="0"/>
                </a:lnTo>
                <a:lnTo>
                  <a:pt x="16200" y="13041"/>
                </a:lnTo>
                <a:lnTo>
                  <a:pt x="21600" y="13041"/>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8" name="Shape 148"/>
          <p:cNvSpPr/>
          <p:nvPr/>
        </p:nvSpPr>
        <p:spPr>
          <a:xfrm>
            <a:off x="4564489"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9" name="Shape 149"/>
          <p:cNvSpPr/>
          <p:nvPr/>
        </p:nvSpPr>
        <p:spPr>
          <a:xfrm>
            <a:off x="2576194"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0" name="Shape 150"/>
          <p:cNvSpPr/>
          <p:nvPr/>
        </p:nvSpPr>
        <p:spPr>
          <a:xfrm>
            <a:off x="4775387"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1" name="Shape 151"/>
          <p:cNvSpPr/>
          <p:nvPr/>
        </p:nvSpPr>
        <p:spPr>
          <a:xfrm>
            <a:off x="85500" y="1169196"/>
            <a:ext cx="1895069" cy="136190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IMPACT SA</a:t>
            </a:r>
          </a:p>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APPLICATION</a:t>
            </a:r>
          </a:p>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REVIEW</a:t>
            </a:r>
          </a:p>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PROCESS</a:t>
            </a:r>
          </a:p>
        </p:txBody>
      </p:sp>
      <p:sp>
        <p:nvSpPr>
          <p:cNvPr id="152" name="Shape 152"/>
          <p:cNvSpPr/>
          <p:nvPr/>
        </p:nvSpPr>
        <p:spPr>
          <a:xfrm>
            <a:off x="2111257" y="4475633"/>
            <a:ext cx="3277386"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Finalist Selection</a:t>
            </a:r>
          </a:p>
        </p:txBody>
      </p:sp>
      <p:sp>
        <p:nvSpPr>
          <p:cNvPr id="153" name="Shape 153"/>
          <p:cNvSpPr/>
          <p:nvPr/>
        </p:nvSpPr>
        <p:spPr>
          <a:xfrm>
            <a:off x="4426455"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4" name="Shape 154"/>
          <p:cNvSpPr/>
          <p:nvPr/>
        </p:nvSpPr>
        <p:spPr>
          <a:xfrm>
            <a:off x="4044626"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5" name="Shape 155"/>
          <p:cNvSpPr/>
          <p:nvPr/>
        </p:nvSpPr>
        <p:spPr>
          <a:xfrm>
            <a:off x="3732648" y="4105621"/>
            <a:ext cx="256303"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3041"/>
                </a:moveTo>
                <a:lnTo>
                  <a:pt x="5400" y="13041"/>
                </a:lnTo>
                <a:lnTo>
                  <a:pt x="5400" y="0"/>
                </a:lnTo>
                <a:lnTo>
                  <a:pt x="16200" y="0"/>
                </a:lnTo>
                <a:lnTo>
                  <a:pt x="16200" y="13041"/>
                </a:lnTo>
                <a:lnTo>
                  <a:pt x="21600" y="13041"/>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6" name="Shape 156"/>
          <p:cNvSpPr/>
          <p:nvPr/>
        </p:nvSpPr>
        <p:spPr>
          <a:xfrm>
            <a:off x="4394298" y="4105621"/>
            <a:ext cx="256303"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3041"/>
                </a:moveTo>
                <a:lnTo>
                  <a:pt x="5400" y="13041"/>
                </a:lnTo>
                <a:lnTo>
                  <a:pt x="5400" y="0"/>
                </a:lnTo>
                <a:lnTo>
                  <a:pt x="16200" y="0"/>
                </a:lnTo>
                <a:lnTo>
                  <a:pt x="16200" y="13041"/>
                </a:lnTo>
                <a:lnTo>
                  <a:pt x="21600" y="13041"/>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7" name="Shape 157"/>
          <p:cNvSpPr/>
          <p:nvPr/>
        </p:nvSpPr>
        <p:spPr>
          <a:xfrm>
            <a:off x="3272478" y="487399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9" name="Shape 159"/>
          <p:cNvSpPr/>
          <p:nvPr/>
        </p:nvSpPr>
        <p:spPr>
          <a:xfrm>
            <a:off x="2048091" y="5285691"/>
            <a:ext cx="3277385" cy="300080"/>
          </a:xfrm>
          <a:prstGeom prst="rect">
            <a:avLst/>
          </a:prstGeom>
          <a:solidFill>
            <a:srgbClr val="51A8F9"/>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GRANT AWARD NIGHT</a:t>
            </a:r>
          </a:p>
        </p:txBody>
      </p:sp>
      <p:sp>
        <p:nvSpPr>
          <p:cNvPr id="161" name="Shape 161"/>
          <p:cNvSpPr/>
          <p:nvPr/>
        </p:nvSpPr>
        <p:spPr>
          <a:xfrm>
            <a:off x="2079867"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46" name="Shape 157"/>
          <p:cNvSpPr/>
          <p:nvPr/>
        </p:nvSpPr>
        <p:spPr>
          <a:xfrm>
            <a:off x="4010228" y="48913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Tree>
    <p:extLst>
      <p:ext uri="{BB962C8B-B14F-4D97-AF65-F5344CB8AC3E}">
        <p14:creationId xmlns:p14="http://schemas.microsoft.com/office/powerpoint/2010/main" val="109389566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96076" y="1372115"/>
            <a:ext cx="3277385" cy="300080"/>
          </a:xfrm>
          <a:prstGeom prst="rect">
            <a:avLst/>
          </a:prstGeom>
          <a:solidFill>
            <a:srgbClr val="51A8F9"/>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dirty="0">
                <a:solidFill>
                  <a:srgbClr val="000000"/>
                </a:solidFill>
              </a:rPr>
              <a:t>Technical Review of Apps</a:t>
            </a:r>
          </a:p>
        </p:txBody>
      </p:sp>
      <p:sp>
        <p:nvSpPr>
          <p:cNvPr id="120" name="Shape 120"/>
          <p:cNvSpPr/>
          <p:nvPr/>
        </p:nvSpPr>
        <p:spPr>
          <a:xfrm>
            <a:off x="2111759" y="2102589"/>
            <a:ext cx="3277386"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Table/Consider</a:t>
            </a:r>
          </a:p>
        </p:txBody>
      </p:sp>
      <p:sp>
        <p:nvSpPr>
          <p:cNvPr id="121" name="Shape 121"/>
          <p:cNvSpPr/>
          <p:nvPr/>
        </p:nvSpPr>
        <p:spPr>
          <a:xfrm>
            <a:off x="2145622" y="2869898"/>
            <a:ext cx="3274142"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dirty="0">
                <a:solidFill>
                  <a:srgbClr val="000000"/>
                </a:solidFill>
              </a:rPr>
              <a:t>Deep Dive Reviews</a:t>
            </a:r>
          </a:p>
        </p:txBody>
      </p:sp>
      <p:sp>
        <p:nvSpPr>
          <p:cNvPr id="122" name="Shape 122"/>
          <p:cNvSpPr/>
          <p:nvPr/>
        </p:nvSpPr>
        <p:spPr>
          <a:xfrm>
            <a:off x="2111759" y="3674259"/>
            <a:ext cx="3277386"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Site Visit  </a:t>
            </a:r>
          </a:p>
        </p:txBody>
      </p:sp>
      <p:sp>
        <p:nvSpPr>
          <p:cNvPr id="123" name="Shape 123"/>
          <p:cNvSpPr/>
          <p:nvPr/>
        </p:nvSpPr>
        <p:spPr>
          <a:xfrm>
            <a:off x="2355724"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4" name="Shape 124"/>
          <p:cNvSpPr/>
          <p:nvPr/>
        </p:nvSpPr>
        <p:spPr>
          <a:xfrm>
            <a:off x="2630116"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5" name="Shape 125"/>
          <p:cNvSpPr/>
          <p:nvPr/>
        </p:nvSpPr>
        <p:spPr>
          <a:xfrm>
            <a:off x="3180364"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6" name="Shape 126"/>
          <p:cNvSpPr/>
          <p:nvPr/>
        </p:nvSpPr>
        <p:spPr>
          <a:xfrm>
            <a:off x="2905240"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7" name="Shape 127"/>
          <p:cNvSpPr/>
          <p:nvPr/>
        </p:nvSpPr>
        <p:spPr>
          <a:xfrm>
            <a:off x="4012153"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8" name="Shape 128"/>
          <p:cNvSpPr/>
          <p:nvPr/>
        </p:nvSpPr>
        <p:spPr>
          <a:xfrm>
            <a:off x="3730612"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29" name="Shape 129"/>
          <p:cNvSpPr/>
          <p:nvPr/>
        </p:nvSpPr>
        <p:spPr>
          <a:xfrm>
            <a:off x="3474287" y="1010464"/>
            <a:ext cx="275125"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0" name="Shape 130"/>
          <p:cNvSpPr/>
          <p:nvPr/>
        </p:nvSpPr>
        <p:spPr>
          <a:xfrm>
            <a:off x="5154373"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1" name="Shape 131"/>
          <p:cNvSpPr/>
          <p:nvPr/>
        </p:nvSpPr>
        <p:spPr>
          <a:xfrm>
            <a:off x="4874113"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2" name="Shape 132"/>
          <p:cNvSpPr/>
          <p:nvPr/>
        </p:nvSpPr>
        <p:spPr>
          <a:xfrm>
            <a:off x="4604125"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3" name="Shape 133"/>
          <p:cNvSpPr/>
          <p:nvPr/>
        </p:nvSpPr>
        <p:spPr>
          <a:xfrm>
            <a:off x="4306944" y="1007498"/>
            <a:ext cx="275126" cy="323398"/>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4" name="Shape 134"/>
          <p:cNvSpPr/>
          <p:nvPr/>
        </p:nvSpPr>
        <p:spPr>
          <a:xfrm>
            <a:off x="2412861"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5" name="Shape 135"/>
          <p:cNvSpPr/>
          <p:nvPr/>
        </p:nvSpPr>
        <p:spPr>
          <a:xfrm>
            <a:off x="4046837" y="174761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6" name="Shape 136"/>
          <p:cNvSpPr/>
          <p:nvPr/>
        </p:nvSpPr>
        <p:spPr>
          <a:xfrm>
            <a:off x="3638404"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7" name="Shape 137"/>
          <p:cNvSpPr/>
          <p:nvPr/>
        </p:nvSpPr>
        <p:spPr>
          <a:xfrm>
            <a:off x="3241620" y="174761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8" name="Shape 138"/>
          <p:cNvSpPr/>
          <p:nvPr/>
        </p:nvSpPr>
        <p:spPr>
          <a:xfrm>
            <a:off x="2813032"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39" name="Shape 139"/>
          <p:cNvSpPr/>
          <p:nvPr/>
        </p:nvSpPr>
        <p:spPr>
          <a:xfrm>
            <a:off x="4444506"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0" name="Shape 140"/>
          <p:cNvSpPr/>
          <p:nvPr/>
        </p:nvSpPr>
        <p:spPr>
          <a:xfrm>
            <a:off x="4151872"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1" name="Shape 141"/>
          <p:cNvSpPr/>
          <p:nvPr/>
        </p:nvSpPr>
        <p:spPr>
          <a:xfrm>
            <a:off x="3749950"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2" name="Shape 142"/>
          <p:cNvSpPr/>
          <p:nvPr/>
        </p:nvSpPr>
        <p:spPr>
          <a:xfrm>
            <a:off x="3337263"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3" name="Shape 143"/>
          <p:cNvSpPr/>
          <p:nvPr/>
        </p:nvSpPr>
        <p:spPr>
          <a:xfrm>
            <a:off x="2943415"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4" name="Shape 144"/>
          <p:cNvSpPr/>
          <p:nvPr/>
        </p:nvSpPr>
        <p:spPr>
          <a:xfrm>
            <a:off x="3631185"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5" name="Shape 145"/>
          <p:cNvSpPr/>
          <p:nvPr/>
        </p:nvSpPr>
        <p:spPr>
          <a:xfrm>
            <a:off x="3180364"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6" name="Shape 146"/>
          <p:cNvSpPr/>
          <p:nvPr/>
        </p:nvSpPr>
        <p:spPr>
          <a:xfrm>
            <a:off x="2694484"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7" name="Shape 147"/>
          <p:cNvSpPr/>
          <p:nvPr/>
        </p:nvSpPr>
        <p:spPr>
          <a:xfrm>
            <a:off x="2944020" y="4105621"/>
            <a:ext cx="256303"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3041"/>
                </a:moveTo>
                <a:lnTo>
                  <a:pt x="5400" y="13041"/>
                </a:lnTo>
                <a:lnTo>
                  <a:pt x="5400" y="0"/>
                </a:lnTo>
                <a:lnTo>
                  <a:pt x="16200" y="0"/>
                </a:lnTo>
                <a:lnTo>
                  <a:pt x="16200" y="13041"/>
                </a:lnTo>
                <a:lnTo>
                  <a:pt x="21600" y="13041"/>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8" name="Shape 148"/>
          <p:cNvSpPr/>
          <p:nvPr/>
        </p:nvSpPr>
        <p:spPr>
          <a:xfrm>
            <a:off x="4564489"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49" name="Shape 149"/>
          <p:cNvSpPr/>
          <p:nvPr/>
        </p:nvSpPr>
        <p:spPr>
          <a:xfrm>
            <a:off x="2576194" y="250056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0" name="Shape 150"/>
          <p:cNvSpPr/>
          <p:nvPr/>
        </p:nvSpPr>
        <p:spPr>
          <a:xfrm>
            <a:off x="4775387" y="1742518"/>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1" name="Shape 151"/>
          <p:cNvSpPr/>
          <p:nvPr/>
        </p:nvSpPr>
        <p:spPr>
          <a:xfrm>
            <a:off x="70482" y="1228364"/>
            <a:ext cx="1895069" cy="136190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IMPACT SA</a:t>
            </a:r>
          </a:p>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APPLICATION</a:t>
            </a:r>
          </a:p>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REVIEW</a:t>
            </a:r>
          </a:p>
          <a:p>
            <a:pPr algn="ctr" defTabSz="342900" hangingPunct="0">
              <a:defRPr sz="2800">
                <a:latin typeface="Arial"/>
                <a:ea typeface="Arial"/>
                <a:cs typeface="Arial"/>
                <a:sym typeface="Arial"/>
              </a:defRPr>
            </a:pPr>
            <a:r>
              <a:rPr sz="2100" b="1" kern="0" dirty="0">
                <a:solidFill>
                  <a:srgbClr val="C00000"/>
                </a:solidFill>
                <a:latin typeface="Arial"/>
                <a:ea typeface="Arial"/>
                <a:cs typeface="Arial"/>
                <a:sym typeface="Arial"/>
              </a:rPr>
              <a:t>PROCESS</a:t>
            </a:r>
          </a:p>
        </p:txBody>
      </p:sp>
      <p:sp>
        <p:nvSpPr>
          <p:cNvPr id="152" name="Shape 152"/>
          <p:cNvSpPr/>
          <p:nvPr/>
        </p:nvSpPr>
        <p:spPr>
          <a:xfrm>
            <a:off x="2111257" y="4482002"/>
            <a:ext cx="3277386" cy="300080"/>
          </a:xfrm>
          <a:prstGeom prst="rect">
            <a:avLst/>
          </a:prstGeom>
          <a:solidFill>
            <a:srgbClr val="70BF41"/>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Finalist Selection</a:t>
            </a:r>
          </a:p>
        </p:txBody>
      </p:sp>
      <p:sp>
        <p:nvSpPr>
          <p:cNvPr id="153" name="Shape 153"/>
          <p:cNvSpPr/>
          <p:nvPr/>
        </p:nvSpPr>
        <p:spPr>
          <a:xfrm>
            <a:off x="4426455"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4" name="Shape 154"/>
          <p:cNvSpPr/>
          <p:nvPr/>
        </p:nvSpPr>
        <p:spPr>
          <a:xfrm>
            <a:off x="4044626" y="3285912"/>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5" name="Shape 155"/>
          <p:cNvSpPr/>
          <p:nvPr/>
        </p:nvSpPr>
        <p:spPr>
          <a:xfrm>
            <a:off x="3732648" y="4105621"/>
            <a:ext cx="256303"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3041"/>
                </a:moveTo>
                <a:lnTo>
                  <a:pt x="5400" y="13041"/>
                </a:lnTo>
                <a:lnTo>
                  <a:pt x="5400" y="0"/>
                </a:lnTo>
                <a:lnTo>
                  <a:pt x="16200" y="0"/>
                </a:lnTo>
                <a:lnTo>
                  <a:pt x="16200" y="13041"/>
                </a:lnTo>
                <a:lnTo>
                  <a:pt x="21600" y="13041"/>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6" name="Shape 156"/>
          <p:cNvSpPr/>
          <p:nvPr/>
        </p:nvSpPr>
        <p:spPr>
          <a:xfrm>
            <a:off x="4394298" y="4105621"/>
            <a:ext cx="256303"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3041"/>
                </a:moveTo>
                <a:lnTo>
                  <a:pt x="5400" y="13041"/>
                </a:lnTo>
                <a:lnTo>
                  <a:pt x="5400" y="0"/>
                </a:lnTo>
                <a:lnTo>
                  <a:pt x="16200" y="0"/>
                </a:lnTo>
                <a:lnTo>
                  <a:pt x="16200" y="13041"/>
                </a:lnTo>
                <a:lnTo>
                  <a:pt x="21600" y="13041"/>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7" name="Shape 157"/>
          <p:cNvSpPr/>
          <p:nvPr/>
        </p:nvSpPr>
        <p:spPr>
          <a:xfrm>
            <a:off x="3272478" y="4873999"/>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159" name="Shape 159"/>
          <p:cNvSpPr/>
          <p:nvPr/>
        </p:nvSpPr>
        <p:spPr>
          <a:xfrm>
            <a:off x="2048091" y="5288814"/>
            <a:ext cx="3277385" cy="300080"/>
          </a:xfrm>
          <a:prstGeom prst="rect">
            <a:avLst/>
          </a:prstGeom>
          <a:solidFill>
            <a:srgbClr val="51A8F9"/>
          </a:solidFill>
          <a:ln w="25400">
            <a:solidFill>
              <a:srgbClr val="000000"/>
            </a:solidFill>
          </a:ln>
          <a:extLst>
            <a:ext uri="{C572A759-6A51-4108-AA02-DFA0A04FC94B}">
              <ma14:wrappingTextBoxFlag xmlns:ma14="http://schemas.microsoft.com/office/mac/drawingml/2011/main" val="1"/>
            </a:ext>
          </a:extLst>
        </p:spPr>
        <p:txBody>
          <a:bodyPr lIns="34289" tIns="34289" rIns="34289" bIns="34289">
            <a:spAutoFit/>
          </a:bodyPr>
          <a:lstStyle>
            <a:lvl1pPr algn="ctr">
              <a:defRPr sz="2000">
                <a:ln w="9525">
                  <a:solidFill>
                    <a:srgbClr val="000000"/>
                  </a:solidFill>
                </a:ln>
                <a:latin typeface="Arial Black"/>
                <a:ea typeface="Arial Black"/>
                <a:cs typeface="Arial Black"/>
                <a:sym typeface="Arial Black"/>
              </a:defRPr>
            </a:lvl1pPr>
          </a:lstStyle>
          <a:p>
            <a:pPr defTabSz="342900" hangingPunct="0"/>
            <a:r>
              <a:rPr sz="1500" kern="0">
                <a:solidFill>
                  <a:srgbClr val="000000"/>
                </a:solidFill>
              </a:rPr>
              <a:t>GRANT AWARD NIGHT</a:t>
            </a:r>
          </a:p>
        </p:txBody>
      </p:sp>
      <p:sp>
        <p:nvSpPr>
          <p:cNvPr id="161" name="Shape 161"/>
          <p:cNvSpPr/>
          <p:nvPr/>
        </p:nvSpPr>
        <p:spPr>
          <a:xfrm>
            <a:off x="2079867" y="1010464"/>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
        <p:nvSpPr>
          <p:cNvPr id="2" name="TextBox 1"/>
          <p:cNvSpPr txBox="1"/>
          <p:nvPr/>
        </p:nvSpPr>
        <p:spPr>
          <a:xfrm>
            <a:off x="6670964" y="1359027"/>
            <a:ext cx="995465" cy="284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defTabSz="342900" hangingPunct="0"/>
            <a:r>
              <a:rPr lang="en-US" sz="1350" b="1" dirty="0">
                <a:solidFill>
                  <a:schemeClr val="accent6">
                    <a:lumMod val="50000"/>
                  </a:schemeClr>
                </a:solidFill>
                <a:latin typeface="Trebuchet MS"/>
                <a:ea typeface="Trebuchet MS"/>
                <a:cs typeface="Trebuchet MS"/>
                <a:sym typeface="Trebuchet MS"/>
              </a:rPr>
              <a:t>June 15-30</a:t>
            </a:r>
          </a:p>
        </p:txBody>
      </p:sp>
      <p:sp>
        <p:nvSpPr>
          <p:cNvPr id="46" name="TextBox 45"/>
          <p:cNvSpPr txBox="1"/>
          <p:nvPr/>
        </p:nvSpPr>
        <p:spPr>
          <a:xfrm>
            <a:off x="6670963" y="2097195"/>
            <a:ext cx="1463542" cy="284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defTabSz="342900" hangingPunct="0"/>
            <a:r>
              <a:rPr lang="en-US" sz="1350" b="1" dirty="0">
                <a:solidFill>
                  <a:schemeClr val="accent6">
                    <a:lumMod val="50000"/>
                  </a:schemeClr>
                </a:solidFill>
                <a:latin typeface="Trebuchet MS"/>
                <a:ea typeface="Trebuchet MS"/>
                <a:cs typeface="Trebuchet MS"/>
                <a:sym typeface="Trebuchet MS"/>
              </a:rPr>
              <a:t>Early to late July</a:t>
            </a:r>
          </a:p>
        </p:txBody>
      </p:sp>
      <p:sp>
        <p:nvSpPr>
          <p:cNvPr id="47" name="TextBox 46"/>
          <p:cNvSpPr txBox="1"/>
          <p:nvPr/>
        </p:nvSpPr>
        <p:spPr>
          <a:xfrm>
            <a:off x="6670964" y="2856810"/>
            <a:ext cx="1229567" cy="284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defTabSz="342900" hangingPunct="0"/>
            <a:r>
              <a:rPr lang="en-US" sz="1350" b="1" dirty="0">
                <a:solidFill>
                  <a:schemeClr val="accent6">
                    <a:lumMod val="50000"/>
                  </a:schemeClr>
                </a:solidFill>
                <a:latin typeface="Trebuchet MS"/>
                <a:ea typeface="Trebuchet MS"/>
                <a:cs typeface="Trebuchet MS"/>
                <a:sym typeface="Trebuchet MS"/>
              </a:rPr>
              <a:t>July or August</a:t>
            </a:r>
          </a:p>
        </p:txBody>
      </p:sp>
      <p:sp>
        <p:nvSpPr>
          <p:cNvPr id="48" name="TextBox 47"/>
          <p:cNvSpPr txBox="1"/>
          <p:nvPr/>
        </p:nvSpPr>
        <p:spPr>
          <a:xfrm>
            <a:off x="6670964" y="3661172"/>
            <a:ext cx="621965" cy="284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defTabSz="342900" hangingPunct="0"/>
            <a:r>
              <a:rPr lang="en-US" sz="1350" b="1" dirty="0">
                <a:solidFill>
                  <a:schemeClr val="accent6">
                    <a:lumMod val="50000"/>
                  </a:schemeClr>
                </a:solidFill>
                <a:latin typeface="Trebuchet MS"/>
                <a:ea typeface="Trebuchet MS"/>
                <a:cs typeface="Trebuchet MS"/>
                <a:sym typeface="Trebuchet MS"/>
              </a:rPr>
              <a:t>August</a:t>
            </a:r>
          </a:p>
        </p:txBody>
      </p:sp>
      <p:sp>
        <p:nvSpPr>
          <p:cNvPr id="49" name="TextBox 48"/>
          <p:cNvSpPr txBox="1"/>
          <p:nvPr/>
        </p:nvSpPr>
        <p:spPr>
          <a:xfrm>
            <a:off x="6670964" y="4468914"/>
            <a:ext cx="1460336" cy="284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defTabSz="342900" hangingPunct="0"/>
            <a:r>
              <a:rPr lang="en-US" sz="1350" b="1" dirty="0">
                <a:solidFill>
                  <a:schemeClr val="accent6">
                    <a:lumMod val="50000"/>
                  </a:schemeClr>
                </a:solidFill>
                <a:latin typeface="Trebuchet MS"/>
                <a:ea typeface="Trebuchet MS"/>
                <a:cs typeface="Trebuchet MS"/>
                <a:sym typeface="Trebuchet MS"/>
              </a:rPr>
              <a:t>By September 18</a:t>
            </a:r>
          </a:p>
        </p:txBody>
      </p:sp>
      <p:sp>
        <p:nvSpPr>
          <p:cNvPr id="50" name="TextBox 49"/>
          <p:cNvSpPr txBox="1"/>
          <p:nvPr/>
        </p:nvSpPr>
        <p:spPr>
          <a:xfrm>
            <a:off x="6670964" y="5275727"/>
            <a:ext cx="982641" cy="284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defTabSz="342900" hangingPunct="0"/>
            <a:r>
              <a:rPr lang="en-US" sz="1350" b="1" dirty="0">
                <a:solidFill>
                  <a:schemeClr val="accent6">
                    <a:lumMod val="50000"/>
                  </a:schemeClr>
                </a:solidFill>
                <a:latin typeface="Trebuchet MS"/>
                <a:ea typeface="Trebuchet MS"/>
                <a:cs typeface="Trebuchet MS"/>
                <a:sym typeface="Trebuchet MS"/>
              </a:rPr>
              <a:t>October 25</a:t>
            </a:r>
          </a:p>
        </p:txBody>
      </p:sp>
      <p:sp>
        <p:nvSpPr>
          <p:cNvPr id="51" name="TextBox 50"/>
          <p:cNvSpPr txBox="1"/>
          <p:nvPr/>
        </p:nvSpPr>
        <p:spPr>
          <a:xfrm>
            <a:off x="5743769" y="430134"/>
            <a:ext cx="2754111" cy="9079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342900" hangingPunct="0"/>
            <a:r>
              <a:rPr lang="en-US" b="1" dirty="0">
                <a:solidFill>
                  <a:srgbClr val="C00000"/>
                </a:solidFill>
                <a:latin typeface="Trebuchet MS"/>
                <a:ea typeface="Trebuchet MS"/>
                <a:cs typeface="Trebuchet MS"/>
                <a:sym typeface="Trebuchet MS"/>
              </a:rPr>
              <a:t>“Typical” timeline for a Grant Review Committee</a:t>
            </a:r>
          </a:p>
        </p:txBody>
      </p:sp>
      <p:sp>
        <p:nvSpPr>
          <p:cNvPr id="52" name="Shape 157"/>
          <p:cNvSpPr/>
          <p:nvPr/>
        </p:nvSpPr>
        <p:spPr>
          <a:xfrm>
            <a:off x="4079508" y="4884393"/>
            <a:ext cx="275126" cy="323399"/>
          </a:xfrm>
          <a:custGeom>
            <a:avLst/>
            <a:gdLst/>
            <a:ahLst/>
            <a:cxnLst>
              <a:cxn ang="0">
                <a:pos x="wd2" y="hd2"/>
              </a:cxn>
              <a:cxn ang="5400000">
                <a:pos x="wd2" y="hd2"/>
              </a:cxn>
              <a:cxn ang="10800000">
                <a:pos x="wd2" y="hd2"/>
              </a:cxn>
              <a:cxn ang="16200000">
                <a:pos x="wd2" y="hd2"/>
              </a:cxn>
            </a:cxnLst>
            <a:rect l="0" t="0" r="r" b="b"/>
            <a:pathLst>
              <a:path w="21600" h="21600" extrusionOk="0">
                <a:moveTo>
                  <a:pt x="0" y="12412"/>
                </a:moveTo>
                <a:lnTo>
                  <a:pt x="5400" y="12412"/>
                </a:lnTo>
                <a:lnTo>
                  <a:pt x="5400" y="0"/>
                </a:lnTo>
                <a:lnTo>
                  <a:pt x="16200" y="0"/>
                </a:lnTo>
                <a:lnTo>
                  <a:pt x="16200" y="12412"/>
                </a:lnTo>
                <a:lnTo>
                  <a:pt x="21600" y="12412"/>
                </a:lnTo>
                <a:lnTo>
                  <a:pt x="10800" y="21600"/>
                </a:lnTo>
                <a:close/>
              </a:path>
            </a:pathLst>
          </a:custGeom>
          <a:solidFill>
            <a:srgbClr val="6E325D"/>
          </a:solidFill>
          <a:ln>
            <a:solidFill>
              <a:srgbClr val="000000"/>
            </a:solidFill>
          </a:ln>
        </p:spPr>
        <p:txBody>
          <a:bodyPr lIns="34289" tIns="34289" rIns="34289" bIns="34289"/>
          <a:lstStyle/>
          <a:p>
            <a:pPr defTabSz="342900" hangingPunct="0"/>
            <a:endParaRPr sz="1350" kern="0">
              <a:solidFill>
                <a:srgbClr val="000000"/>
              </a:solidFill>
              <a:latin typeface="Trebuchet MS"/>
              <a:sym typeface="Trebuchet MS"/>
            </a:endParaRPr>
          </a:p>
        </p:txBody>
      </p:sp>
    </p:spTree>
    <p:extLst>
      <p:ext uri="{BB962C8B-B14F-4D97-AF65-F5344CB8AC3E}">
        <p14:creationId xmlns:p14="http://schemas.microsoft.com/office/powerpoint/2010/main" val="414812753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772400" cy="5693866"/>
          </a:xfrm>
          <a:prstGeom prst="rect">
            <a:avLst/>
          </a:prstGeom>
        </p:spPr>
        <p:txBody>
          <a:bodyPr wrap="square">
            <a:spAutoFit/>
          </a:bodyPr>
          <a:lstStyle/>
          <a:p>
            <a:pPr algn="ctr"/>
            <a:r>
              <a:rPr lang="en-US" sz="4000" b="1" dirty="0">
                <a:solidFill>
                  <a:srgbClr val="0070C0"/>
                </a:solidFill>
                <a:latin typeface="Arial" panose="020B0604020202020204" pitchFamily="34" charset="0"/>
                <a:cs typeface="Arial" panose="020B0604020202020204" pitchFamily="34" charset="0"/>
              </a:rPr>
              <a:t>Strengthening Your Application</a:t>
            </a:r>
          </a:p>
          <a:p>
            <a:pPr algn="ctr"/>
            <a:r>
              <a:rPr lang="en-US" sz="2400" b="1" dirty="0">
                <a:solidFill>
                  <a:srgbClr val="0070C0"/>
                </a:solidFill>
              </a:rPr>
              <a:t>(aka Helpful Hints)</a:t>
            </a:r>
          </a:p>
          <a:p>
            <a:endParaRPr lang="en-US" dirty="0"/>
          </a:p>
          <a:p>
            <a:r>
              <a:rPr lang="en-US" sz="2400" dirty="0"/>
              <a:t>• Project funding request of exactly $100,000.</a:t>
            </a:r>
          </a:p>
          <a:p>
            <a:endParaRPr lang="en-US" sz="2400" dirty="0"/>
          </a:p>
          <a:p>
            <a:r>
              <a:rPr lang="en-US" sz="2400" dirty="0"/>
              <a:t>• Demonstrate how this is a mission critical project and not</a:t>
            </a:r>
          </a:p>
          <a:p>
            <a:r>
              <a:rPr lang="en-US" sz="2400" dirty="0"/>
              <a:t>   simply a perk.</a:t>
            </a:r>
          </a:p>
          <a:p>
            <a:endParaRPr lang="en-US" sz="2400" dirty="0"/>
          </a:p>
          <a:p>
            <a:r>
              <a:rPr lang="en-US" sz="2400" dirty="0"/>
              <a:t>• Read all questions carefully and provide specific answers.  </a:t>
            </a:r>
          </a:p>
          <a:p>
            <a:endParaRPr lang="en-US" sz="2400" dirty="0"/>
          </a:p>
          <a:p>
            <a:r>
              <a:rPr lang="en-US" sz="2400" dirty="0"/>
              <a:t>• Be very specific about how Impact’s funds will be used and how project goals will be achieved with those funds.</a:t>
            </a:r>
          </a:p>
          <a:p>
            <a:endParaRPr lang="en-US" sz="2400" dirty="0"/>
          </a:p>
          <a:p>
            <a:endParaRPr lang="en-US" sz="2400" dirty="0"/>
          </a:p>
          <a:p>
            <a:endParaRPr lang="en-US" dirty="0"/>
          </a:p>
        </p:txBody>
      </p:sp>
    </p:spTree>
    <p:extLst>
      <p:ext uri="{BB962C8B-B14F-4D97-AF65-F5344CB8AC3E}">
        <p14:creationId xmlns:p14="http://schemas.microsoft.com/office/powerpoint/2010/main" val="4173787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305800" cy="6524863"/>
          </a:xfrm>
          <a:prstGeom prst="rect">
            <a:avLst/>
          </a:prstGeom>
        </p:spPr>
        <p:txBody>
          <a:bodyPr wrap="square">
            <a:spAutoFit/>
          </a:bodyPr>
          <a:lstStyle/>
          <a:p>
            <a:pPr algn="ctr"/>
            <a:r>
              <a:rPr lang="en-US" sz="4000" b="1" dirty="0">
                <a:solidFill>
                  <a:srgbClr val="0070C0"/>
                </a:solidFill>
                <a:latin typeface="Arial" panose="020B0604020202020204" pitchFamily="34" charset="0"/>
                <a:cs typeface="Arial" panose="020B0604020202020204" pitchFamily="34" charset="0"/>
              </a:rPr>
              <a:t>Strengthening Your Application</a:t>
            </a:r>
          </a:p>
          <a:p>
            <a:pPr algn="ctr"/>
            <a:r>
              <a:rPr lang="en-US" sz="2400" b="1" dirty="0">
                <a:solidFill>
                  <a:srgbClr val="0070C0"/>
                </a:solidFill>
                <a:latin typeface="Calibri" panose="020F0502020204030204" pitchFamily="34" charset="0"/>
                <a:cs typeface="Calibri" panose="020F0502020204030204" pitchFamily="34" charset="0"/>
              </a:rPr>
              <a:t>(aka Helpful Hints)</a:t>
            </a:r>
          </a:p>
          <a:p>
            <a:endParaRPr lang="en-US" sz="2400" dirty="0"/>
          </a:p>
          <a:p>
            <a:r>
              <a:rPr lang="en-US" sz="2400" dirty="0"/>
              <a:t>• If your application to Impact SA is part of a larger capital</a:t>
            </a:r>
          </a:p>
          <a:p>
            <a:r>
              <a:rPr lang="en-US" sz="2400" dirty="0"/>
              <a:t>   campaign, specify how our funds are mission critical or a core</a:t>
            </a:r>
          </a:p>
          <a:p>
            <a:r>
              <a:rPr lang="en-US" sz="2400" dirty="0"/>
              <a:t>   piece of the project.</a:t>
            </a:r>
          </a:p>
          <a:p>
            <a:endParaRPr lang="en-US" sz="2400" dirty="0"/>
          </a:p>
          <a:p>
            <a:r>
              <a:rPr lang="en-US" sz="2400" dirty="0"/>
              <a:t>• If your application to Impact SA is part of a larger project, be</a:t>
            </a:r>
          </a:p>
          <a:p>
            <a:r>
              <a:rPr lang="en-US" sz="2400" dirty="0"/>
              <a:t>   very clear how the bulk of the other funds to support this</a:t>
            </a:r>
          </a:p>
          <a:p>
            <a:r>
              <a:rPr lang="en-US" sz="2400" dirty="0"/>
              <a:t>   project are already secured or have a convincing expectation</a:t>
            </a:r>
          </a:p>
          <a:p>
            <a:r>
              <a:rPr lang="en-US" sz="2400" dirty="0"/>
              <a:t>   of being acquired in the near future.</a:t>
            </a:r>
          </a:p>
          <a:p>
            <a:endParaRPr lang="en-US" sz="2400" dirty="0"/>
          </a:p>
          <a:p>
            <a:r>
              <a:rPr lang="en-US" sz="2400" dirty="0"/>
              <a:t>•Project funds should directly correlate to implementing or</a:t>
            </a:r>
          </a:p>
          <a:p>
            <a:r>
              <a:rPr lang="en-US" sz="2400" dirty="0"/>
              <a:t>  expanding services in the counties served.</a:t>
            </a:r>
          </a:p>
          <a:p>
            <a:endParaRPr lang="en-US" sz="2400" dirty="0"/>
          </a:p>
          <a:p>
            <a:endParaRPr lang="en-US" sz="2400" dirty="0"/>
          </a:p>
          <a:p>
            <a:endParaRPr lang="en-US" dirty="0"/>
          </a:p>
        </p:txBody>
      </p:sp>
    </p:spTree>
    <p:extLst>
      <p:ext uri="{BB962C8B-B14F-4D97-AF65-F5344CB8AC3E}">
        <p14:creationId xmlns:p14="http://schemas.microsoft.com/office/powerpoint/2010/main" val="225845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924800" cy="5416868"/>
          </a:xfrm>
          <a:prstGeom prst="rect">
            <a:avLst/>
          </a:prstGeom>
        </p:spPr>
        <p:txBody>
          <a:bodyPr wrap="square">
            <a:spAutoFit/>
          </a:bodyPr>
          <a:lstStyle/>
          <a:p>
            <a:pPr algn="ctr"/>
            <a:r>
              <a:rPr lang="en-US" sz="3200" dirty="0"/>
              <a:t> </a:t>
            </a:r>
            <a:r>
              <a:rPr lang="en-US" sz="4000" b="1" dirty="0">
                <a:solidFill>
                  <a:srgbClr val="0070C0"/>
                </a:solidFill>
                <a:latin typeface="Arial" panose="020B0604020202020204" pitchFamily="34" charset="0"/>
                <a:cs typeface="Arial" panose="020B0604020202020204" pitchFamily="34" charset="0"/>
              </a:rPr>
              <a:t>Strengthening Your Application</a:t>
            </a:r>
          </a:p>
          <a:p>
            <a:pPr algn="ctr"/>
            <a:r>
              <a:rPr lang="en-US" sz="2400" b="1" dirty="0">
                <a:solidFill>
                  <a:srgbClr val="0070C0"/>
                </a:solidFill>
                <a:latin typeface="Calibri" panose="020F0502020204030204" pitchFamily="34" charset="0"/>
                <a:cs typeface="Calibri" panose="020F0502020204030204" pitchFamily="34" charset="0"/>
              </a:rPr>
              <a:t>(aka Helpful Hints)</a:t>
            </a:r>
          </a:p>
          <a:p>
            <a:endParaRPr lang="en-US" sz="2400" dirty="0"/>
          </a:p>
          <a:p>
            <a:r>
              <a:rPr lang="en-US" sz="2400" dirty="0"/>
              <a:t>• Primary outcomes are clearly identified, articulated and</a:t>
            </a:r>
          </a:p>
          <a:p>
            <a:r>
              <a:rPr lang="en-US" sz="2400" dirty="0"/>
              <a:t>   measurable.</a:t>
            </a:r>
          </a:p>
          <a:p>
            <a:endParaRPr lang="en-US" sz="2400" dirty="0"/>
          </a:p>
          <a:p>
            <a:r>
              <a:rPr lang="en-US" sz="2400" dirty="0"/>
              <a:t>• Agency should be well prepared for the site visit which is</a:t>
            </a:r>
          </a:p>
          <a:p>
            <a:r>
              <a:rPr lang="en-US" sz="2400" dirty="0"/>
              <a:t>   intended to gain knowledge about not only the agency but</a:t>
            </a:r>
          </a:p>
          <a:p>
            <a:r>
              <a:rPr lang="en-US" sz="2400" dirty="0"/>
              <a:t>   the project in the application.</a:t>
            </a:r>
          </a:p>
          <a:p>
            <a:endParaRPr lang="en-US" sz="2400" dirty="0"/>
          </a:p>
          <a:p>
            <a:r>
              <a:rPr lang="en-US" sz="2400" dirty="0"/>
              <a:t>• Appropriate people should be available at the site visit to</a:t>
            </a:r>
          </a:p>
          <a:p>
            <a:r>
              <a:rPr lang="en-US" sz="2400" dirty="0"/>
              <a:t>   communicate the project features and outcomes and answer</a:t>
            </a:r>
          </a:p>
          <a:p>
            <a:r>
              <a:rPr lang="en-US" sz="2400" dirty="0"/>
              <a:t>   any further questions. </a:t>
            </a:r>
          </a:p>
          <a:p>
            <a:endParaRPr lang="en-US" dirty="0"/>
          </a:p>
        </p:txBody>
      </p:sp>
    </p:spTree>
    <p:extLst>
      <p:ext uri="{BB962C8B-B14F-4D97-AF65-F5344CB8AC3E}">
        <p14:creationId xmlns:p14="http://schemas.microsoft.com/office/powerpoint/2010/main" val="57260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5"/>
            <a:ext cx="7982398" cy="748549"/>
          </a:xfrm>
        </p:spPr>
        <p:txBody>
          <a:bodyPr>
            <a:normAutofit/>
          </a:bodyPr>
          <a:lstStyle/>
          <a:p>
            <a:r>
              <a:rPr lang="en-US" b="1" dirty="0"/>
              <a:t>How</a:t>
            </a:r>
            <a:r>
              <a:rPr lang="en-US" dirty="0"/>
              <a:t> Does Impact SA Work?</a:t>
            </a:r>
            <a:endParaRPr lang="en-US" b="1" i="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0" y="1746060"/>
            <a:ext cx="9144000" cy="5645340"/>
          </a:xfrm>
          <a:prstGeom prst="rect">
            <a:avLst/>
          </a:prstGeom>
        </p:spPr>
      </p:pic>
    </p:spTree>
    <p:extLst>
      <p:ext uri="{BB962C8B-B14F-4D97-AF65-F5344CB8AC3E}">
        <p14:creationId xmlns:p14="http://schemas.microsoft.com/office/powerpoint/2010/main" val="2896283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b="1" dirty="0">
                <a:solidFill>
                  <a:srgbClr val="0070C0"/>
                </a:solidFill>
                <a:latin typeface="Arial" panose="020B0604020202020204" pitchFamily="34" charset="0"/>
                <a:cs typeface="Arial" panose="020B0604020202020204" pitchFamily="34" charset="0"/>
              </a:rPr>
              <a:t>Outcomes – It’s About Results</a:t>
            </a:r>
            <a:r>
              <a:rPr lang="en-US" sz="4000" i="1" dirty="0">
                <a:latin typeface="Times New Roman" panose="02020603050405020304" pitchFamily="18" charset="0"/>
                <a:cs typeface="Times New Roman" panose="02020603050405020304" pitchFamily="18" charset="0"/>
              </a:rPr>
              <a:t/>
            </a:r>
            <a:br>
              <a:rPr lang="en-US" sz="4000" i="1" dirty="0">
                <a:latin typeface="Times New Roman" panose="02020603050405020304" pitchFamily="18" charset="0"/>
                <a:cs typeface="Times New Roman" panose="02020603050405020304" pitchFamily="18" charset="0"/>
              </a:rPr>
            </a:b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90689"/>
            <a:ext cx="8458200" cy="4525963"/>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 measurable </a:t>
            </a:r>
            <a:r>
              <a:rPr lang="en-US" sz="3200" b="1" dirty="0">
                <a:latin typeface="Arial" panose="020B0604020202020204" pitchFamily="34" charset="0"/>
                <a:cs typeface="Arial" panose="020B0604020202020204" pitchFamily="34" charset="0"/>
              </a:rPr>
              <a:t>impact</a:t>
            </a:r>
            <a:r>
              <a:rPr lang="en-US" sz="3200" dirty="0">
                <a:latin typeface="Arial" panose="020B0604020202020204" pitchFamily="34" charset="0"/>
                <a:cs typeface="Arial" panose="020B0604020202020204" pitchFamily="34" charset="0"/>
              </a:rPr>
              <a:t> of the project on the lives of those served by the agency </a:t>
            </a:r>
          </a:p>
        </p:txBody>
      </p:sp>
      <p:pic>
        <p:nvPicPr>
          <p:cNvPr id="1026" name="Picture 2" descr="C:\Users\Marilyn\AppData\Local\Microsoft\Windows\Temporary Internet Files\Content.IE5\PLMB9RMS\6a00d8341c5e0053ef017eea54d5aa970d-800w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3581400" cy="23904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26729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panose="020B0604020202020204" pitchFamily="34" charset="0"/>
                <a:cs typeface="Arial" panose="020B0604020202020204" pitchFamily="34" charset="0"/>
              </a:rPr>
              <a:t>Grant Oversight and Outcomes </a:t>
            </a:r>
          </a:p>
        </p:txBody>
      </p:sp>
      <p:sp>
        <p:nvSpPr>
          <p:cNvPr id="4" name="Rectangle 3"/>
          <p:cNvSpPr/>
          <p:nvPr/>
        </p:nvSpPr>
        <p:spPr>
          <a:xfrm>
            <a:off x="457200" y="1600199"/>
            <a:ext cx="8229600" cy="5133649"/>
          </a:xfrm>
          <a:prstGeom prst="rect">
            <a:avLst/>
          </a:prstGeom>
        </p:spPr>
        <p:txBody>
          <a:bodyPr wrap="square">
            <a:spAutoFit/>
          </a:bodyPr>
          <a:lstStyle/>
          <a:p>
            <a:pPr>
              <a:lnSpc>
                <a:spcPct val="115000"/>
              </a:lnSpc>
              <a:spcAft>
                <a:spcPts val="1000"/>
              </a:spcAft>
            </a:pPr>
            <a:r>
              <a:rPr lang="en-US" sz="2800" b="1" dirty="0">
                <a:latin typeface="Arial" panose="020B0604020202020204" pitchFamily="34" charset="0"/>
                <a:ea typeface="Calibri" panose="020F0502020204030204" pitchFamily="34" charset="0"/>
                <a:cs typeface="Arial" panose="020B0604020202020204" pitchFamily="34" charset="0"/>
              </a:rPr>
              <a:t>Grant Award Night</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Finalists present their project to ISA members</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Members vote which agencies will receive $100,000 grants</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Impact grant recipients each will receive $100,000</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Finalists who do not receive Impact grants will share balance of grant funds</a:t>
            </a:r>
          </a:p>
          <a:p>
            <a:pPr marL="742950" marR="0" lvl="1" indent="-285750">
              <a:lnSpc>
                <a:spcPct val="115000"/>
              </a:lnSpc>
              <a:spcBef>
                <a:spcPts val="0"/>
              </a:spcBef>
              <a:spcAft>
                <a:spcPts val="0"/>
              </a:spcAft>
              <a:buFont typeface="Courier New" panose="02070309020205020404" pitchFamily="49" charset="0"/>
              <a:buChar char="o"/>
            </a:pPr>
            <a:r>
              <a:rPr lang="en-US" sz="2800" dirty="0">
                <a:latin typeface="Arial" panose="020B0604020202020204" pitchFamily="34" charset="0"/>
                <a:ea typeface="Calibri" panose="020F0502020204030204" pitchFamily="34" charset="0"/>
                <a:cs typeface="Arial" panose="020B0604020202020204" pitchFamily="34" charset="0"/>
              </a:rPr>
              <a:t>Support grants less than $10,000, or</a:t>
            </a:r>
          </a:p>
          <a:p>
            <a:pPr marL="742950" marR="0" lvl="1" indent="-285750">
              <a:lnSpc>
                <a:spcPct val="115000"/>
              </a:lnSpc>
              <a:spcBef>
                <a:spcPts val="0"/>
              </a:spcBef>
              <a:spcAft>
                <a:spcPts val="1000"/>
              </a:spcAft>
              <a:buFont typeface="Courier New" panose="02070309020205020404" pitchFamily="49" charset="0"/>
              <a:buChar char="o"/>
            </a:pPr>
            <a:r>
              <a:rPr lang="en-US" sz="2800" dirty="0">
                <a:latin typeface="Arial" panose="020B0604020202020204" pitchFamily="34" charset="0"/>
                <a:ea typeface="Calibri" panose="020F0502020204030204" pitchFamily="34" charset="0"/>
                <a:cs typeface="Arial" panose="020B0604020202020204" pitchFamily="34" charset="0"/>
              </a:rPr>
              <a:t>Support grants of $10,000 or more</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5262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sz="4000" b="1" dirty="0">
                <a:solidFill>
                  <a:srgbClr val="0070C0"/>
                </a:solidFill>
                <a:latin typeface="Arial" panose="020B0604020202020204" pitchFamily="34" charset="0"/>
                <a:cs typeface="Arial" panose="020B0604020202020204" pitchFamily="34" charset="0"/>
              </a:rPr>
              <a:t>Grant Oversight and Outcomes </a:t>
            </a:r>
          </a:p>
        </p:txBody>
      </p:sp>
      <p:sp>
        <p:nvSpPr>
          <p:cNvPr id="4" name="Rectangle 3"/>
          <p:cNvSpPr/>
          <p:nvPr/>
        </p:nvSpPr>
        <p:spPr>
          <a:xfrm>
            <a:off x="645756" y="1524000"/>
            <a:ext cx="8153400" cy="4651145"/>
          </a:xfrm>
          <a:prstGeom prst="rect">
            <a:avLst/>
          </a:prstGeom>
        </p:spPr>
        <p:txBody>
          <a:bodyPr wrap="square">
            <a:spAutoFit/>
          </a:bodyPr>
          <a:lstStyle/>
          <a:p>
            <a:pPr>
              <a:lnSpc>
                <a:spcPct val="115000"/>
              </a:lnSpc>
              <a:spcAft>
                <a:spcPts val="1000"/>
              </a:spcAft>
            </a:pPr>
            <a:r>
              <a:rPr lang="en-US" sz="2800" b="1" dirty="0">
                <a:latin typeface="Arial" panose="020B0604020202020204" pitchFamily="34" charset="0"/>
                <a:ea typeface="Calibri" panose="020F0502020204030204" pitchFamily="34" charset="0"/>
                <a:cs typeface="Arial" panose="020B0604020202020204" pitchFamily="34" charset="0"/>
              </a:rPr>
              <a:t>One Week After GAN</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Support grant recipients &lt;$10,000 will be asked how they will spend the money and they will receive a lump sum check</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Support grant recipients &gt; $10,000 </a:t>
            </a:r>
          </a:p>
          <a:p>
            <a:pPr marL="742950" marR="0" lvl="1" indent="-285750">
              <a:lnSpc>
                <a:spcPct val="115000"/>
              </a:lnSpc>
              <a:spcBef>
                <a:spcPts val="0"/>
              </a:spcBef>
              <a:spcAft>
                <a:spcPts val="0"/>
              </a:spcAft>
              <a:buFont typeface="Courier New" panose="02070309020205020404" pitchFamily="49" charset="0"/>
              <a:buChar char="o"/>
            </a:pPr>
            <a:r>
              <a:rPr lang="en-US" sz="2800" dirty="0">
                <a:latin typeface="Arial" panose="020B0604020202020204" pitchFamily="34" charset="0"/>
                <a:ea typeface="Calibri" panose="020F0502020204030204" pitchFamily="34" charset="0"/>
                <a:cs typeface="Arial" panose="020B0604020202020204" pitchFamily="34" charset="0"/>
              </a:rPr>
              <a:t>Will be asked to prepare a revised project description and budget</a:t>
            </a:r>
          </a:p>
          <a:p>
            <a:pPr marL="742950" marR="0" lvl="1" indent="-285750">
              <a:lnSpc>
                <a:spcPct val="115000"/>
              </a:lnSpc>
              <a:spcBef>
                <a:spcPts val="0"/>
              </a:spcBef>
              <a:spcAft>
                <a:spcPts val="1000"/>
              </a:spcAft>
              <a:buFont typeface="Courier New" panose="02070309020205020404" pitchFamily="49" charset="0"/>
              <a:buChar char="o"/>
            </a:pPr>
            <a:r>
              <a:rPr lang="en-US" sz="2800" dirty="0">
                <a:latin typeface="Arial" panose="020B0604020202020204" pitchFamily="34" charset="0"/>
                <a:ea typeface="Calibri" panose="020F0502020204030204" pitchFamily="34" charset="0"/>
                <a:cs typeface="Arial" panose="020B0604020202020204" pitchFamily="34" charset="0"/>
              </a:rPr>
              <a:t>Will be subject to the same terms and conditions as Impact grant recipients</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3427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sz="4000" b="1" dirty="0">
                <a:solidFill>
                  <a:srgbClr val="0070C0"/>
                </a:solidFill>
                <a:latin typeface="Arial" panose="020B0604020202020204" pitchFamily="34" charset="0"/>
                <a:cs typeface="Arial" panose="020B0604020202020204" pitchFamily="34" charset="0"/>
              </a:rPr>
              <a:t>Grant Oversight and Outcomes </a:t>
            </a:r>
          </a:p>
        </p:txBody>
      </p:sp>
      <p:sp>
        <p:nvSpPr>
          <p:cNvPr id="4" name="Rectangle 3"/>
          <p:cNvSpPr/>
          <p:nvPr/>
        </p:nvSpPr>
        <p:spPr>
          <a:xfrm>
            <a:off x="457200" y="1524000"/>
            <a:ext cx="8229600" cy="3689215"/>
          </a:xfrm>
          <a:prstGeom prst="rect">
            <a:avLst/>
          </a:prstGeom>
        </p:spPr>
        <p:txBody>
          <a:bodyPr wrap="square">
            <a:spAutoFit/>
          </a:bodyPr>
          <a:lstStyle/>
          <a:p>
            <a:pPr>
              <a:lnSpc>
                <a:spcPct val="115000"/>
              </a:lnSpc>
              <a:spcAft>
                <a:spcPts val="1000"/>
              </a:spcAft>
            </a:pPr>
            <a:r>
              <a:rPr lang="en-US" sz="2800" b="1" dirty="0">
                <a:latin typeface="Arial" panose="020B0604020202020204" pitchFamily="34" charset="0"/>
                <a:ea typeface="Calibri" panose="020F0502020204030204" pitchFamily="34" charset="0"/>
                <a:cs typeface="Arial" panose="020B0604020202020204" pitchFamily="34" charset="0"/>
              </a:rPr>
              <a:t>Official Award Notice</a:t>
            </a:r>
          </a:p>
          <a:p>
            <a:pPr marL="342900" marR="0" lvl="0" indent="-342900">
              <a:lnSpc>
                <a:spcPct val="115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Contracts between ISA and grant recipients will be signed approximately six weeks after GAN</a:t>
            </a:r>
          </a:p>
          <a:p>
            <a:pPr marL="742950" marR="0" lvl="1" indent="-285750">
              <a:lnSpc>
                <a:spcPct val="115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Arial" panose="020B0604020202020204" pitchFamily="34" charset="0"/>
              </a:rPr>
              <a:t>Financial Administration</a:t>
            </a:r>
          </a:p>
          <a:p>
            <a:pPr marL="742950" marR="0" lvl="1" indent="-285750">
              <a:lnSpc>
                <a:spcPct val="115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Arial" panose="020B0604020202020204" pitchFamily="34" charset="0"/>
              </a:rPr>
              <a:t>Reporting Requirements</a:t>
            </a:r>
          </a:p>
          <a:p>
            <a:pPr marL="742950" marR="0" lvl="1" indent="-285750">
              <a:lnSpc>
                <a:spcPct val="115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Arial" panose="020B0604020202020204" pitchFamily="34" charset="0"/>
              </a:rPr>
              <a:t>Contract specifies two-year award period</a:t>
            </a:r>
          </a:p>
          <a:p>
            <a:pPr marL="342900" marR="0" lvl="0" indent="-342900">
              <a:lnSpc>
                <a:spcPct val="115000"/>
              </a:lnSpc>
              <a:spcBef>
                <a:spcPts val="0"/>
              </a:spcBef>
              <a:spcAft>
                <a:spcPts val="10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Chair of Grant Oversight and Outcomes will meet with each agency and their assigned liaison</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3092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sz="4000" b="1" dirty="0">
                <a:solidFill>
                  <a:srgbClr val="0070C0"/>
                </a:solidFill>
                <a:latin typeface="Arial" panose="020B0604020202020204" pitchFamily="34" charset="0"/>
                <a:cs typeface="Arial" panose="020B0604020202020204" pitchFamily="34" charset="0"/>
              </a:rPr>
              <a:t>Grant Oversight and Outcomes </a:t>
            </a:r>
          </a:p>
        </p:txBody>
      </p:sp>
      <p:sp>
        <p:nvSpPr>
          <p:cNvPr id="4" name="Rectangle 3"/>
          <p:cNvSpPr/>
          <p:nvPr/>
        </p:nvSpPr>
        <p:spPr>
          <a:xfrm>
            <a:off x="457200" y="1371601"/>
            <a:ext cx="8229600" cy="4894610"/>
          </a:xfrm>
          <a:prstGeom prst="rect">
            <a:avLst/>
          </a:prstGeom>
        </p:spPr>
        <p:txBody>
          <a:bodyPr wrap="square">
            <a:spAutoFit/>
          </a:bodyPr>
          <a:lstStyle/>
          <a:p>
            <a:pPr>
              <a:lnSpc>
                <a:spcPct val="115000"/>
              </a:lnSpc>
              <a:spcAft>
                <a:spcPts val="1000"/>
              </a:spcAft>
            </a:pPr>
            <a:r>
              <a:rPr lang="en-US" sz="2800" b="1" dirty="0">
                <a:latin typeface="Arial" panose="020B0604020202020204" pitchFamily="34" charset="0"/>
                <a:ea typeface="Calibri" panose="020F0502020204030204" pitchFamily="34" charset="0"/>
                <a:cs typeface="Arial" panose="020B0604020202020204" pitchFamily="34" charset="0"/>
              </a:rPr>
              <a:t>Financial Administration</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Payments are made on cost reimbursement basis</a:t>
            </a:r>
          </a:p>
          <a:p>
            <a:pPr marL="342900" marR="0" lvl="0" indent="-342900">
              <a:lnSpc>
                <a:spcPct val="115000"/>
              </a:lnSpc>
              <a:spcBef>
                <a:spcPts val="0"/>
              </a:spcBef>
              <a:spcAft>
                <a:spcPts val="10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Liaisons work with agency point-of-contact to process reimbursement requests</a:t>
            </a:r>
          </a:p>
          <a:p>
            <a:pPr>
              <a:lnSpc>
                <a:spcPct val="115000"/>
              </a:lnSpc>
              <a:spcAft>
                <a:spcPts val="1000"/>
              </a:spcAft>
            </a:pPr>
            <a:r>
              <a:rPr lang="en-US" sz="2800" b="1" dirty="0">
                <a:latin typeface="Arial" panose="020B0604020202020204" pitchFamily="34" charset="0"/>
                <a:ea typeface="Calibri" panose="020F0502020204030204" pitchFamily="34" charset="0"/>
                <a:cs typeface="Arial" panose="020B0604020202020204" pitchFamily="34" charset="0"/>
              </a:rPr>
              <a:t>Reporting Requirements</a:t>
            </a:r>
          </a:p>
          <a:p>
            <a:pPr marL="342900" marR="0" lvl="0" indent="-342900">
              <a:lnSpc>
                <a:spcPct val="115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Progress reports (every six months)</a:t>
            </a:r>
          </a:p>
          <a:p>
            <a:pPr marL="342900" marR="0" lvl="0" indent="-342900">
              <a:lnSpc>
                <a:spcPct val="115000"/>
              </a:lnSpc>
              <a:spcBef>
                <a:spcPts val="0"/>
              </a:spcBef>
              <a:spcAft>
                <a:spcPts val="10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Final report (within thirty days of project completion)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9263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panose="020B0604020202020204" pitchFamily="34" charset="0"/>
                <a:cs typeface="Arial" panose="020B0604020202020204" pitchFamily="34" charset="0"/>
              </a:rPr>
              <a:t>Grant Oversight and Outcomes </a:t>
            </a:r>
          </a:p>
        </p:txBody>
      </p:sp>
      <p:sp>
        <p:nvSpPr>
          <p:cNvPr id="4" name="Rectangle 3"/>
          <p:cNvSpPr/>
          <p:nvPr/>
        </p:nvSpPr>
        <p:spPr>
          <a:xfrm>
            <a:off x="457200" y="1447800"/>
            <a:ext cx="8229600" cy="4437818"/>
          </a:xfrm>
          <a:prstGeom prst="rect">
            <a:avLst/>
          </a:prstGeom>
        </p:spPr>
        <p:txBody>
          <a:bodyPr wrap="square">
            <a:spAutoFit/>
          </a:bodyPr>
          <a:lstStyle/>
          <a:p>
            <a:pPr>
              <a:lnSpc>
                <a:spcPct val="115000"/>
              </a:lnSpc>
              <a:spcAft>
                <a:spcPts val="1000"/>
              </a:spcAft>
            </a:pPr>
            <a:r>
              <a:rPr lang="en-US" sz="2000" b="1" dirty="0">
                <a:latin typeface="Arial" panose="020B0604020202020204" pitchFamily="34" charset="0"/>
                <a:ea typeface="Calibri" panose="020F0502020204030204" pitchFamily="34" charset="0"/>
                <a:cs typeface="Arial" panose="020B0604020202020204" pitchFamily="34" charset="0"/>
              </a:rPr>
              <a:t>Outcomes Reports due one and two years post project completion</a:t>
            </a:r>
          </a:p>
          <a:p>
            <a:pPr marL="342900" marR="0" lvl="0" indent="-342900">
              <a:lnSpc>
                <a:spcPct val="115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Now that some time has elapsed, please explain how your clients’ lives were actually affected.</a:t>
            </a:r>
          </a:p>
          <a:p>
            <a:pPr marL="342900" marR="0" lvl="0" indent="-342900">
              <a:lnSpc>
                <a:spcPct val="115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Has the project had a ripple effect on others, i.e. multi-generations, family, volunteers, staff, community?  In what way?</a:t>
            </a:r>
          </a:p>
          <a:p>
            <a:pPr marL="342900" marR="0" lvl="0" indent="-342900">
              <a:lnSpc>
                <a:spcPct val="115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What measurement tools were you able to use to determine outcomes?  Are these the same tools you proposed in your original application?</a:t>
            </a:r>
          </a:p>
          <a:p>
            <a:pPr marL="342900" marR="0" lvl="0" indent="-342900">
              <a:lnSpc>
                <a:spcPct val="115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Will you continue collecting data regarding the outcomes of this project?  If so, how will that information be used?</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How have you notified your clients and the community that Impact San Antonio provided funding to help support this project?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6260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1"/>
          </a:xfrm>
        </p:spPr>
        <p:txBody>
          <a:bodyPr>
            <a:normAutofit/>
          </a:bodyPr>
          <a:lstStyle/>
          <a:p>
            <a:r>
              <a:rPr lang="en-US" sz="4000" b="1" dirty="0">
                <a:solidFill>
                  <a:srgbClr val="0070C0"/>
                </a:solidFill>
                <a:latin typeface="Arial" panose="020B0604020202020204" pitchFamily="34" charset="0"/>
                <a:cs typeface="Arial" panose="020B0604020202020204" pitchFamily="34" charset="0"/>
              </a:rPr>
              <a:t>Resources</a:t>
            </a:r>
          </a:p>
        </p:txBody>
      </p:sp>
      <p:sp>
        <p:nvSpPr>
          <p:cNvPr id="3" name="Text Placeholder 2"/>
          <p:cNvSpPr>
            <a:spLocks noGrp="1"/>
          </p:cNvSpPr>
          <p:nvPr>
            <p:ph idx="1"/>
          </p:nvPr>
        </p:nvSpPr>
        <p:spPr>
          <a:xfrm>
            <a:off x="457200" y="1600200"/>
            <a:ext cx="8534400" cy="4525963"/>
          </a:xfrm>
        </p:spPr>
        <p:txBody>
          <a:bodyPr>
            <a:normAutofit/>
          </a:bodyPr>
          <a:lstStyle/>
          <a:p>
            <a:r>
              <a:rPr lang="en-US" sz="2400" dirty="0">
                <a:hlinkClick r:id="rId2"/>
              </a:rPr>
              <a:t>www.impactsanantonio.org</a:t>
            </a:r>
            <a:endParaRPr lang="en-US" sz="2400" dirty="0"/>
          </a:p>
          <a:p>
            <a:pPr lvl="1"/>
            <a:r>
              <a:rPr lang="en-US" sz="2400" dirty="0"/>
              <a:t>How to Apply for Funds link</a:t>
            </a:r>
          </a:p>
          <a:p>
            <a:pPr lvl="1"/>
            <a:r>
              <a:rPr lang="en-US" sz="2400" dirty="0"/>
              <a:t>FAQs link</a:t>
            </a:r>
          </a:p>
          <a:p>
            <a:pPr lvl="1"/>
            <a:r>
              <a:rPr lang="en-US" sz="2400" dirty="0">
                <a:hlinkClick r:id="rId3"/>
              </a:rPr>
              <a:t>Email: grantinfo@impactsanantonio.org</a:t>
            </a:r>
            <a:r>
              <a:rPr lang="en-US" sz="2400" dirty="0"/>
              <a:t> </a:t>
            </a:r>
          </a:p>
          <a:p>
            <a:r>
              <a:rPr lang="en-US" sz="2400" dirty="0"/>
              <a:t>www.guidestar.org</a:t>
            </a:r>
          </a:p>
          <a:p>
            <a:endParaRPr lang="en-US" dirty="0"/>
          </a:p>
        </p:txBody>
      </p:sp>
    </p:spTree>
    <p:extLst>
      <p:ext uri="{BB962C8B-B14F-4D97-AF65-F5344CB8AC3E}">
        <p14:creationId xmlns:p14="http://schemas.microsoft.com/office/powerpoint/2010/main" val="3013994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86700" cy="777874"/>
          </a:xfrm>
        </p:spPr>
        <p:txBody>
          <a:bodyPr>
            <a:normAutofit fontScale="90000"/>
          </a:bodyPr>
          <a:lstStyle/>
          <a:p>
            <a:r>
              <a:rPr lang="en-US" sz="4400" b="1" dirty="0">
                <a:solidFill>
                  <a:srgbClr val="0070C0"/>
                </a:solidFill>
                <a:latin typeface="Arial" panose="020B0604020202020204" pitchFamily="34" charset="0"/>
                <a:cs typeface="Arial" panose="020B0604020202020204" pitchFamily="34" charset="0"/>
              </a:rPr>
              <a:t>Contact Information</a:t>
            </a:r>
            <a:r>
              <a:rPr lang="en-US" dirty="0">
                <a:solidFill>
                  <a:srgbClr val="0070C0"/>
                </a:solidFill>
                <a:latin typeface="Arial" panose="020B0604020202020204" pitchFamily="34" charset="0"/>
                <a:cs typeface="Arial" panose="020B0604020202020204" pitchFamily="34" charset="0"/>
              </a:rPr>
              <a:t/>
            </a:r>
            <a:br>
              <a:rPr lang="en-US" dirty="0">
                <a:solidFill>
                  <a:srgbClr val="0070C0"/>
                </a:solidFill>
                <a:latin typeface="Arial" panose="020B0604020202020204" pitchFamily="34" charset="0"/>
                <a:cs typeface="Arial" panose="020B0604020202020204" pitchFamily="34" charset="0"/>
              </a:rPr>
            </a:br>
            <a:endParaRPr lang="en-US" dirty="0">
              <a:solidFill>
                <a:srgbClr val="0070C0"/>
              </a:solidFill>
              <a:latin typeface="Arial" panose="020B0604020202020204" pitchFamily="34" charset="0"/>
              <a:cs typeface="Arial" panose="020B0604020202020204" pitchFamily="34" charset="0"/>
            </a:endParaRPr>
          </a:p>
        </p:txBody>
      </p:sp>
      <p:sp>
        <p:nvSpPr>
          <p:cNvPr id="3" name="Text Placeholder 2"/>
          <p:cNvSpPr>
            <a:spLocks noGrp="1"/>
          </p:cNvSpPr>
          <p:nvPr>
            <p:ph idx="1"/>
          </p:nvPr>
        </p:nvSpPr>
        <p:spPr>
          <a:xfrm>
            <a:off x="685800" y="1600200"/>
            <a:ext cx="7886700" cy="4351338"/>
          </a:xfrm>
        </p:spPr>
        <p:txBody>
          <a:bodyPr>
            <a:normAutofit/>
          </a:bodyPr>
          <a:lstStyle/>
          <a:p>
            <a:pPr marL="0" indent="0">
              <a:buNone/>
            </a:pPr>
            <a:r>
              <a:rPr lang="en-US" sz="2400" dirty="0">
                <a:solidFill>
                  <a:srgbClr val="0070C0"/>
                </a:solidFill>
                <a:latin typeface="Arial" panose="020B0604020202020204" pitchFamily="34" charset="0"/>
                <a:cs typeface="Arial" panose="020B0604020202020204" pitchFamily="34" charset="0"/>
              </a:rPr>
              <a:t>Agencies and Applications Co-Chairs</a:t>
            </a:r>
          </a:p>
          <a:p>
            <a:pPr marL="0" indent="0">
              <a:buNone/>
            </a:pPr>
            <a:r>
              <a:rPr lang="en-US" i="1" dirty="0">
                <a:latin typeface="Arial" panose="020B0604020202020204" pitchFamily="34" charset="0"/>
                <a:cs typeface="Arial" panose="020B0604020202020204" pitchFamily="34" charset="0"/>
              </a:rPr>
              <a:t>For general questions about the application process contact</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Cathy </a:t>
            </a:r>
            <a:r>
              <a:rPr lang="en-US" dirty="0" err="1">
                <a:latin typeface="Arial" panose="020B0604020202020204" pitchFamily="34" charset="0"/>
                <a:cs typeface="Arial" panose="020B0604020202020204" pitchFamily="34" charset="0"/>
              </a:rPr>
              <a:t>Foose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grantinfo@impactsanantonio.org</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Kim Gilbert</a:t>
            </a:r>
          </a:p>
          <a:p>
            <a:pPr marL="0" indent="0">
              <a:buNone/>
            </a:pPr>
            <a:r>
              <a:rPr lang="en-US" dirty="0">
                <a:latin typeface="Arial" panose="020B0604020202020204" pitchFamily="34" charset="0"/>
                <a:cs typeface="Arial" panose="020B0604020202020204" pitchFamily="34" charset="0"/>
                <a:hlinkClick r:id="rId2"/>
              </a:rPr>
              <a:t>grantinfo@impactsanantonio.org</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2400" dirty="0">
                <a:solidFill>
                  <a:srgbClr val="0070C0"/>
                </a:solidFill>
                <a:latin typeface="Arial" panose="020B0604020202020204" pitchFamily="34" charset="0"/>
                <a:cs typeface="Arial" panose="020B0604020202020204" pitchFamily="34" charset="0"/>
              </a:rPr>
              <a:t>Treasurer and Chair –Financial Review</a:t>
            </a:r>
          </a:p>
          <a:p>
            <a:pPr marL="0" indent="0">
              <a:buNone/>
            </a:pPr>
            <a:r>
              <a:rPr lang="en-US" i="1" dirty="0">
                <a:latin typeface="Arial" panose="020B0604020202020204" pitchFamily="34" charset="0"/>
                <a:cs typeface="Arial" panose="020B0604020202020204" pitchFamily="34" charset="0"/>
              </a:rPr>
              <a:t>For questions about the financial documentation contact:</a:t>
            </a:r>
          </a:p>
          <a:p>
            <a:pPr marL="0" indent="0">
              <a:buNone/>
            </a:pPr>
            <a:r>
              <a:rPr lang="en-US" dirty="0">
                <a:latin typeface="Arial" panose="020B0604020202020204" pitchFamily="34" charset="0"/>
                <a:cs typeface="Arial" panose="020B0604020202020204" pitchFamily="34" charset="0"/>
              </a:rPr>
              <a:t>Kerry Quinn</a:t>
            </a:r>
          </a:p>
          <a:p>
            <a:pPr marL="0" indent="0">
              <a:buNone/>
            </a:pPr>
            <a:r>
              <a:rPr lang="en-US" dirty="0">
                <a:latin typeface="Arial" panose="020B0604020202020204" pitchFamily="34" charset="0"/>
                <a:cs typeface="Arial" panose="020B0604020202020204" pitchFamily="34" charset="0"/>
                <a:hlinkClick r:id="rId2"/>
              </a:rPr>
              <a:t>treasurer@impactsanantonio.org</a:t>
            </a:r>
            <a:endParaRPr lang="en-US"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93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30" y="1524000"/>
            <a:ext cx="7980770" cy="4008120"/>
          </a:xfrm>
          <a:prstGeom prst="rect">
            <a:avLst/>
          </a:prstGeom>
        </p:spPr>
      </p:pic>
      <p:sp>
        <p:nvSpPr>
          <p:cNvPr id="3" name="Title 2"/>
          <p:cNvSpPr>
            <a:spLocks noGrp="1"/>
          </p:cNvSpPr>
          <p:nvPr>
            <p:ph type="title"/>
          </p:nvPr>
        </p:nvSpPr>
        <p:spPr/>
        <p:txBody>
          <a:bodyPr/>
          <a:lstStyle/>
          <a:p>
            <a:r>
              <a:rPr lang="en-US" dirty="0"/>
              <a:t>Over $2.2 Million Since Inception</a:t>
            </a:r>
            <a:endParaRPr lang="en-US"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72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ive-for-five-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0"/>
            <a:ext cx="3657600" cy="2240043"/>
          </a:xfrm>
          <a:prstGeom prst="rect">
            <a:avLst/>
          </a:prstGeom>
        </p:spPr>
      </p:pic>
      <p:sp>
        <p:nvSpPr>
          <p:cNvPr id="6" name="TextBox 5"/>
          <p:cNvSpPr txBox="1"/>
          <p:nvPr/>
        </p:nvSpPr>
        <p:spPr>
          <a:xfrm>
            <a:off x="288644" y="2236293"/>
            <a:ext cx="8505375" cy="507831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a:buChar char="•"/>
            </a:pPr>
            <a:r>
              <a:rPr lang="en-US" sz="3200" dirty="0"/>
              <a:t>Five $100,000 Grants through the strength of 500 Members</a:t>
            </a:r>
          </a:p>
          <a:p>
            <a:pPr marL="285750" indent="-285750">
              <a:buFont typeface="Arial"/>
              <a:buChar char="•"/>
            </a:pPr>
            <a:r>
              <a:rPr lang="en-US" sz="3200" dirty="0"/>
              <a:t>One in each of our five focus areas:</a:t>
            </a:r>
          </a:p>
          <a:p>
            <a:pPr marL="914400" lvl="1" indent="-457200">
              <a:buFont typeface="Wingdings" charset="2"/>
              <a:buChar char="ü"/>
            </a:pPr>
            <a:r>
              <a:rPr lang="en-US" sz="3200" dirty="0"/>
              <a:t>Arts and Culture</a:t>
            </a:r>
          </a:p>
          <a:p>
            <a:pPr marL="914400" lvl="1" indent="-457200">
              <a:buFont typeface="Wingdings" charset="2"/>
              <a:buChar char="ü"/>
            </a:pPr>
            <a:r>
              <a:rPr lang="en-US" sz="3200" dirty="0"/>
              <a:t>Education</a:t>
            </a:r>
          </a:p>
          <a:p>
            <a:pPr marL="914400" lvl="1" indent="-457200">
              <a:buFont typeface="Wingdings" charset="2"/>
              <a:buChar char="ü"/>
            </a:pPr>
            <a:r>
              <a:rPr lang="en-US" sz="3200" dirty="0"/>
              <a:t>Environment, Recreation, Preservation</a:t>
            </a:r>
          </a:p>
          <a:p>
            <a:pPr marL="914400" lvl="1" indent="-457200">
              <a:buFont typeface="Wingdings" charset="2"/>
              <a:buChar char="ü"/>
            </a:pPr>
            <a:r>
              <a:rPr lang="en-US" sz="3200" dirty="0"/>
              <a:t>Family</a:t>
            </a:r>
          </a:p>
          <a:p>
            <a:pPr marL="914400" lvl="1" indent="-457200">
              <a:buFont typeface="Wingdings" charset="2"/>
              <a:buChar char="ü"/>
            </a:pPr>
            <a:r>
              <a:rPr lang="en-US" sz="3200" dirty="0"/>
              <a:t>Health and Wellness</a:t>
            </a:r>
          </a:p>
          <a:p>
            <a:pPr marL="457200" indent="-457200">
              <a:buFont typeface="Arial"/>
              <a:buChar char="•"/>
            </a:pPr>
            <a:r>
              <a:rPr lang="en-US" sz="3200" dirty="0"/>
              <a:t>More members = more grants = greater impact</a:t>
            </a:r>
          </a:p>
          <a:p>
            <a:pPr marL="457200" indent="-45720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204242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Arial" panose="020B0604020202020204" pitchFamily="34" charset="0"/>
                <a:cs typeface="Arial" panose="020B0604020202020204" pitchFamily="34" charset="0"/>
              </a:rPr>
              <a:t>What’s New?</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Simplified application process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New Grant Management Software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Willingness to continue to partner with ISA on outcomes for two years post grant.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Markers of a High Impact Grant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1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a:solidFill>
                  <a:srgbClr val="C00000"/>
                </a:solidFill>
                <a:latin typeface="Arial" panose="020B0604020202020204" pitchFamily="34" charset="0"/>
                <a:cs typeface="Arial" panose="020B0604020202020204" pitchFamily="34" charset="0"/>
              </a:rPr>
              <a:t>Our New Application Site  </a:t>
            </a:r>
            <a:br>
              <a:rPr lang="en-US" sz="4000" b="1" dirty="0">
                <a:solidFill>
                  <a:srgbClr val="C00000"/>
                </a:solidFill>
                <a:latin typeface="Arial" panose="020B0604020202020204" pitchFamily="34" charset="0"/>
                <a:cs typeface="Arial" panose="020B0604020202020204" pitchFamily="34" charset="0"/>
              </a:rPr>
            </a:br>
            <a:r>
              <a:rPr lang="en-US" sz="4000" b="1" dirty="0">
                <a:solidFill>
                  <a:srgbClr val="C00000"/>
                </a:solidFill>
                <a:latin typeface="Arial" panose="020B0604020202020204" pitchFamily="34" charset="0"/>
                <a:cs typeface="Arial" panose="020B0604020202020204" pitchFamily="34" charset="0"/>
              </a:rPr>
              <a:t>- It’s as easy as 1, 2, 3</a:t>
            </a:r>
          </a:p>
        </p:txBody>
      </p:sp>
      <p:sp>
        <p:nvSpPr>
          <p:cNvPr id="5" name="Content Placeholder 4"/>
          <p:cNvSpPr>
            <a:spLocks noGrp="1"/>
          </p:cNvSpPr>
          <p:nvPr>
            <p:ph idx="1"/>
          </p:nvPr>
        </p:nvSpPr>
        <p:spPr>
          <a:xfrm>
            <a:off x="440267" y="2133599"/>
            <a:ext cx="8229600" cy="335280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1.  </a:t>
            </a:r>
            <a:r>
              <a:rPr lang="en-US" dirty="0">
                <a:latin typeface="Arial" panose="020B0604020202020204" pitchFamily="34" charset="0"/>
                <a:cs typeface="Arial" panose="020B0604020202020204" pitchFamily="34" charset="0"/>
              </a:rPr>
              <a:t>Visit the Impact San Antonio application website.  </a:t>
            </a:r>
          </a:p>
          <a:p>
            <a:pPr lvl="1"/>
            <a:r>
              <a:rPr lang="en-US" dirty="0">
                <a:latin typeface="Arial" panose="020B0604020202020204" pitchFamily="34" charset="0"/>
                <a:cs typeface="Arial" panose="020B0604020202020204" pitchFamily="34" charset="0"/>
              </a:rPr>
              <a:t>We will email the link to all of our agency contacts shortly before the application window opens.  You can also link via the Impact SA website. </a:t>
            </a:r>
          </a:p>
          <a:p>
            <a:pPr lvl="1"/>
            <a:r>
              <a:rPr lang="en-US" u="sng" dirty="0">
                <a:latin typeface="Arial" panose="020B0604020202020204" pitchFamily="34" charset="0"/>
                <a:cs typeface="Arial" panose="020B0604020202020204" pitchFamily="34" charset="0"/>
                <a:hlinkClick r:id="rId2"/>
              </a:rPr>
              <a:t>https://www.grantinterface.com/Common/LogOn.aspx?urlkey=impactsan</a:t>
            </a:r>
            <a:endParaRPr lang="en-US" u="sng"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Create an account.</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Complete the online application and submit before the deadline.</a:t>
            </a:r>
          </a:p>
          <a:p>
            <a:pPr marL="342900" lvl="1" indent="0">
              <a:buNone/>
            </a:pP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94920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7277"/>
            <a:ext cx="8771467" cy="6934200"/>
          </a:xfrm>
          <a:prstGeom prst="rect">
            <a:avLst/>
          </a:prstGeom>
        </p:spPr>
      </p:pic>
      <p:sp>
        <p:nvSpPr>
          <p:cNvPr id="4" name="Oval 3"/>
          <p:cNvSpPr/>
          <p:nvPr/>
        </p:nvSpPr>
        <p:spPr>
          <a:xfrm>
            <a:off x="1905000" y="3276600"/>
            <a:ext cx="1981200" cy="1295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447800" y="4953000"/>
            <a:ext cx="3276600" cy="646331"/>
          </a:xfrm>
          <a:prstGeom prst="rect">
            <a:avLst/>
          </a:prstGeom>
          <a:noFill/>
        </p:spPr>
        <p:txBody>
          <a:bodyPr wrap="square" rtlCol="0">
            <a:spAutoFit/>
          </a:bodyPr>
          <a:lstStyle/>
          <a:p>
            <a:r>
              <a:rPr lang="en-US" dirty="0"/>
              <a:t>Create an account the first time you visit our application portal</a:t>
            </a:r>
          </a:p>
        </p:txBody>
      </p:sp>
      <p:cxnSp>
        <p:nvCxnSpPr>
          <p:cNvPr id="6" name="Straight Arrow Connector 5"/>
          <p:cNvCxnSpPr/>
          <p:nvPr/>
        </p:nvCxnSpPr>
        <p:spPr>
          <a:xfrm flipH="1" flipV="1">
            <a:off x="2590800" y="4114800"/>
            <a:ext cx="762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341905"/>
      </p:ext>
    </p:extLst>
  </p:cSld>
  <p:clrMapOvr>
    <a:masterClrMapping/>
  </p:clrMapOvr>
</p:sld>
</file>

<file path=ppt/theme/theme1.xml><?xml version="1.0" encoding="utf-8"?>
<a:theme xmlns:a="http://schemas.openxmlformats.org/drawingml/2006/main" name="1_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8204</TotalTime>
  <Words>1816</Words>
  <Application>Microsoft Macintosh PowerPoint</Application>
  <PresentationFormat>On-screen Show (4:3)</PresentationFormat>
  <Paragraphs>352</Paragraphs>
  <Slides>47</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47</vt:i4>
      </vt:variant>
    </vt:vector>
  </HeadingPairs>
  <TitlesOfParts>
    <vt:vector size="65" baseType="lpstr">
      <vt:lpstr>American Typewriter</vt:lpstr>
      <vt:lpstr>Arial Black</vt:lpstr>
      <vt:lpstr>Calibri</vt:lpstr>
      <vt:lpstr>Calibri Light</vt:lpstr>
      <vt:lpstr>Courier New</vt:lpstr>
      <vt:lpstr>Lucida Sans</vt:lpstr>
      <vt:lpstr>MS Pゴシック</vt:lpstr>
      <vt:lpstr>Symbol</vt:lpstr>
      <vt:lpstr>Times New Roman</vt:lpstr>
      <vt:lpstr>Trebuchet MS</vt:lpstr>
      <vt:lpstr>Wingdings</vt:lpstr>
      <vt:lpstr>Arial</vt:lpstr>
      <vt:lpstr>1_Blue Horizon</vt:lpstr>
      <vt:lpstr>2_Blue Horizon</vt:lpstr>
      <vt:lpstr>9_Blue Horizon</vt:lpstr>
      <vt:lpstr>10_Blue Horizon</vt:lpstr>
      <vt:lpstr>1_Office Theme</vt:lpstr>
      <vt:lpstr>Office Theme</vt:lpstr>
      <vt:lpstr>PowerPoint Presentation</vt:lpstr>
      <vt:lpstr>Welcome and Introductions Impact San Antonio  2017 Agency Training  Beverley McClure – President Cynthia Schluter – Vice President</vt:lpstr>
      <vt:lpstr>Agency Training - 2017</vt:lpstr>
      <vt:lpstr>How Does Impact SA Work?</vt:lpstr>
      <vt:lpstr>Over $2.2 Million Since Inception</vt:lpstr>
      <vt:lpstr>PowerPoint Presentation</vt:lpstr>
      <vt:lpstr>What’s New?</vt:lpstr>
      <vt:lpstr>Our New Application Site   - It’s as easy as 1, 2, 3</vt:lpstr>
      <vt:lpstr>PowerPoint Presentation</vt:lpstr>
      <vt:lpstr>PowerPoint Presentation</vt:lpstr>
      <vt:lpstr>PowerPoint Presentation</vt:lpstr>
      <vt:lpstr>The Grant Application, Review, and Award Timeline</vt:lpstr>
      <vt:lpstr>PowerPoint Presentation</vt:lpstr>
      <vt:lpstr>Tell Us About Your Agency</vt:lpstr>
      <vt:lpstr>Tell Us About Your Project</vt:lpstr>
      <vt:lpstr>Tell Us About Your Project</vt:lpstr>
      <vt:lpstr>What Impact Does Fund?  What can be in your proposed budget?</vt:lpstr>
      <vt:lpstr>What Impact Does Not Fund</vt:lpstr>
      <vt:lpstr>An Impactful Grant Application is:</vt:lpstr>
      <vt:lpstr>Compliance</vt:lpstr>
      <vt:lpstr>Eight Required Documents</vt:lpstr>
      <vt:lpstr>Concise</vt:lpstr>
      <vt:lpstr>Compelling Markers of High Impact Grants</vt:lpstr>
      <vt:lpstr>Financial Documentation</vt:lpstr>
      <vt:lpstr>Financial Review Guidelines</vt:lpstr>
      <vt:lpstr>Project Sustainability</vt:lpstr>
      <vt:lpstr>Files to Upload, in Review:</vt:lpstr>
      <vt:lpstr>Downloading the Files</vt:lpstr>
      <vt:lpstr>Downloaded Excel Document</vt:lpstr>
      <vt:lpstr>Save to Desktop/Grant Files</vt:lpstr>
      <vt:lpstr>Complete &amp; Save</vt:lpstr>
      <vt:lpstr>Save as PDF, if desired</vt:lpstr>
      <vt:lpstr>Upload File</vt:lpstr>
      <vt:lpstr>… and done!</vt:lpstr>
      <vt:lpstr>PowerPoint Presentation</vt:lpstr>
      <vt:lpstr>PowerPoint Presentation</vt:lpstr>
      <vt:lpstr>PowerPoint Presentation</vt:lpstr>
      <vt:lpstr>PowerPoint Presentation</vt:lpstr>
      <vt:lpstr>PowerPoint Presentation</vt:lpstr>
      <vt:lpstr> Outcomes – It’s About Results </vt:lpstr>
      <vt:lpstr>Grant Oversight and Outcomes </vt:lpstr>
      <vt:lpstr>Grant Oversight and Outcomes </vt:lpstr>
      <vt:lpstr>Grant Oversight and Outcomes </vt:lpstr>
      <vt:lpstr>Grant Oversight and Outcomes </vt:lpstr>
      <vt:lpstr>Grant Oversight and Outcomes </vt:lpstr>
      <vt:lpstr>Resources</vt:lpstr>
      <vt:lpstr>Contact Information </vt:lpstr>
    </vt:vector>
  </TitlesOfParts>
  <Company>Microsoft</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dc:creator>
  <cp:lastModifiedBy>Dennis Foose</cp:lastModifiedBy>
  <cp:revision>467</cp:revision>
  <cp:lastPrinted>2017-04-23T02:51:13Z</cp:lastPrinted>
  <dcterms:created xsi:type="dcterms:W3CDTF">2016-04-10T19:29:41Z</dcterms:created>
  <dcterms:modified xsi:type="dcterms:W3CDTF">2017-04-28T14:33:42Z</dcterms:modified>
</cp:coreProperties>
</file>